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activeX/activeX13.xml" ContentType="application/vnd.ms-office.activeX+xml"/>
  <Override PartName="/ppt/activeX/activeX14.xml" ContentType="application/vnd.ms-office.activeX+xml"/>
  <Override PartName="/ppt/activeX/activeX15.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541" r:id="rId2"/>
    <p:sldId id="411" r:id="rId3"/>
    <p:sldId id="571" r:id="rId4"/>
    <p:sldId id="564" r:id="rId5"/>
    <p:sldId id="550" r:id="rId6"/>
    <p:sldId id="338" r:id="rId7"/>
    <p:sldId id="556" r:id="rId8"/>
    <p:sldId id="547" r:id="rId9"/>
    <p:sldId id="557" r:id="rId10"/>
    <p:sldId id="558" r:id="rId11"/>
    <p:sldId id="566" r:id="rId12"/>
    <p:sldId id="563" r:id="rId13"/>
    <p:sldId id="567" r:id="rId14"/>
    <p:sldId id="568" r:id="rId15"/>
    <p:sldId id="257" r:id="rId16"/>
    <p:sldId id="544" r:id="rId17"/>
    <p:sldId id="501" r:id="rId18"/>
  </p:sldIdLst>
  <p:sldSz cx="24384000" cy="15959138"/>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1pPr>
    <a:lvl2pPr marL="0" marR="0" indent="1087443"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2pPr>
    <a:lvl3pPr marL="0" marR="0" indent="2174887"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3pPr>
    <a:lvl4pPr marL="0" marR="0" indent="3262338"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4pPr>
    <a:lvl5pPr marL="0" marR="0" indent="4349779"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5pPr>
    <a:lvl6pPr marL="0" marR="0" indent="5437225"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6pPr>
    <a:lvl7pPr marL="0" marR="0" indent="6524670"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7pPr>
    <a:lvl8pPr marL="0" marR="0" indent="7612115"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8pPr>
    <a:lvl9pPr marL="0" marR="0" indent="8699558"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15:guide id="1" orient="horz" pos="5026"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janS" initials="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D93"/>
    <a:srgbClr val="0047C3"/>
    <a:srgbClr val="FFFFFF"/>
    <a:srgbClr val="ECFDFF"/>
    <a:srgbClr val="003E72"/>
    <a:srgbClr val="DCF4FF"/>
    <a:srgbClr val="093644"/>
    <a:srgbClr val="FFF3F9"/>
    <a:srgbClr val="EA5B48"/>
    <a:srgbClr val="F6EF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DCFD4"/>
          </a:solidFill>
        </a:fill>
      </a:tcStyle>
    </a:wholeTbl>
    <a:band2H>
      <a:tcTxStyle/>
      <a:tcStyle>
        <a:tcBdr/>
        <a:fill>
          <a:solidFill>
            <a:srgbClr val="E7E9EB"/>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CEDEB"/>
          </a:solidFill>
        </a:fill>
      </a:tcStyle>
    </a:wholeTbl>
    <a:band2H>
      <a:tcTxStyle/>
      <a:tcStyle>
        <a:tcBdr/>
        <a:fill>
          <a:solidFill>
            <a:srgbClr val="F6F6F5"/>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Brez sloga, mreža tabele">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38"/>
    <p:restoredTop sz="94708" autoAdjust="0"/>
  </p:normalViewPr>
  <p:slideViewPr>
    <p:cSldViewPr snapToGrid="0">
      <p:cViewPr varScale="1">
        <p:scale>
          <a:sx n="35" d="100"/>
          <a:sy n="35" d="100"/>
        </p:scale>
        <p:origin x="1541" y="106"/>
      </p:cViewPr>
      <p:guideLst>
        <p:guide orient="horz" pos="5026"/>
        <p:guide pos="7680"/>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activeX/activeX10.xml><?xml version="1.0" encoding="utf-8"?>
<ax:ocx xmlns:ax="http://schemas.microsoft.com/office/2006/activeX" xmlns:r="http://schemas.openxmlformats.org/officeDocument/2006/relationships" ax:classid="{5512D116-5CC6-11CF-8D67-00AA00BDCE1D}" ax:persistence="persistStream" r:id="rId1"/>
</file>

<file path=ppt/activeX/activeX11.xml><?xml version="1.0" encoding="utf-8"?>
<ax:ocx xmlns:ax="http://schemas.microsoft.com/office/2006/activeX" xmlns:r="http://schemas.openxmlformats.org/officeDocument/2006/relationships" ax:classid="{5512D116-5CC6-11CF-8D67-00AA00BDCE1D}" ax:persistence="persistStream" r:id="rId1"/>
</file>

<file path=ppt/activeX/activeX12.xml><?xml version="1.0" encoding="utf-8"?>
<ax:ocx xmlns:ax="http://schemas.microsoft.com/office/2006/activeX" xmlns:r="http://schemas.openxmlformats.org/officeDocument/2006/relationships" ax:classid="{5512D116-5CC6-11CF-8D67-00AA00BDCE1D}" ax:persistence="persistStream" r:id="rId1"/>
</file>

<file path=ppt/activeX/activeX13.xml><?xml version="1.0" encoding="utf-8"?>
<ax:ocx xmlns:ax="http://schemas.microsoft.com/office/2006/activeX" xmlns:r="http://schemas.openxmlformats.org/officeDocument/2006/relationships" ax:classid="{5512D116-5CC6-11CF-8D67-00AA00BDCE1D}" ax:persistence="persistStream" r:id="rId1"/>
</file>

<file path=ppt/activeX/activeX14.xml><?xml version="1.0" encoding="utf-8"?>
<ax:ocx xmlns:ax="http://schemas.microsoft.com/office/2006/activeX" xmlns:r="http://schemas.openxmlformats.org/officeDocument/2006/relationships" ax:classid="{5512D116-5CC6-11CF-8D67-00AA00BDCE1D}" ax:persistence="persistStream" r:id="rId1"/>
</file>

<file path=ppt/activeX/activeX15.xml><?xml version="1.0" encoding="utf-8"?>
<ax:ocx xmlns:ax="http://schemas.microsoft.com/office/2006/activeX" xmlns:r="http://schemas.openxmlformats.org/officeDocument/2006/relationships" ax:classid="{5512D11A-5CC6-11CF-8D67-00AA00BDCE1D}" ax:persistence="persistStream" r:id="rId1"/>
</file>

<file path=ppt/activeX/activeX2.xml><?xml version="1.0" encoding="utf-8"?>
<ax:ocx xmlns:ax="http://schemas.microsoft.com/office/2006/activeX" xmlns:r="http://schemas.openxmlformats.org/officeDocument/2006/relationships" ax:classid="{5512D11A-5CC6-11CF-8D67-00AA00BDCE1D}" ax:persistence="persistStream" r:id="rId1"/>
</file>

<file path=ppt/activeX/activeX3.xml><?xml version="1.0" encoding="utf-8"?>
<ax:ocx xmlns:ax="http://schemas.microsoft.com/office/2006/activeX" xmlns:r="http://schemas.openxmlformats.org/officeDocument/2006/relationships" ax:classid="{5512D11A-5CC6-11CF-8D67-00AA00BDCE1D}" ax:persistence="persistStream" r:id="rId1"/>
</file>

<file path=ppt/activeX/activeX4.xml><?xml version="1.0" encoding="utf-8"?>
<ax:ocx xmlns:ax="http://schemas.microsoft.com/office/2006/activeX" xmlns:r="http://schemas.openxmlformats.org/officeDocument/2006/relationships" ax:classid="{5512D122-5CC6-11CF-8D67-00AA00BDCE1D}" ax:persistence="persistStream" r:id="rId1"/>
</file>

<file path=ppt/activeX/activeX5.xml><?xml version="1.0" encoding="utf-8"?>
<ax:ocx xmlns:ax="http://schemas.microsoft.com/office/2006/activeX" xmlns:r="http://schemas.openxmlformats.org/officeDocument/2006/relationships" ax:classid="{5512D11A-5CC6-11CF-8D67-00AA00BDCE1D}" ax:persistence="persistStream" r:id="rId1"/>
</file>

<file path=ppt/activeX/activeX6.xml><?xml version="1.0" encoding="utf-8"?>
<ax:ocx xmlns:ax="http://schemas.microsoft.com/office/2006/activeX" xmlns:r="http://schemas.openxmlformats.org/officeDocument/2006/relationships" ax:classid="{5512D11A-5CC6-11CF-8D67-00AA00BDCE1D}" ax:persistence="persistStream" r:id="rId1"/>
</file>

<file path=ppt/activeX/activeX7.xml><?xml version="1.0" encoding="utf-8"?>
<ax:ocx xmlns:ax="http://schemas.microsoft.com/office/2006/activeX" xmlns:r="http://schemas.openxmlformats.org/officeDocument/2006/relationships" ax:classid="{5512D11A-5CC6-11CF-8D67-00AA00BDCE1D}" ax:persistence="persistStream" r:id="rId1"/>
</file>

<file path=ppt/activeX/activeX8.xml><?xml version="1.0" encoding="utf-8"?>
<ax:ocx xmlns:ax="http://schemas.microsoft.com/office/2006/activeX" xmlns:r="http://schemas.openxmlformats.org/officeDocument/2006/relationships" ax:classid="{5512D11A-5CC6-11CF-8D67-00AA00BDCE1D}" ax:persistence="persistStream" r:id="rId1"/>
</file>

<file path=ppt/activeX/activeX9.xml><?xml version="1.0" encoding="utf-8"?>
<ax:ocx xmlns:ax="http://schemas.microsoft.com/office/2006/activeX" xmlns:r="http://schemas.openxmlformats.org/officeDocument/2006/relationships" ax:classid="{5512D11A-5CC6-11CF-8D67-00AA00BDCE1D}" ax:persistence="persistStream"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xfrm>
            <a:off x="809625" y="685800"/>
            <a:ext cx="5238750" cy="3429000"/>
          </a:xfrm>
          <a:prstGeom prst="rect">
            <a:avLst/>
          </a:prstGeom>
        </p:spPr>
        <p:txBody>
          <a:bodyPr/>
          <a:lstStyle/>
          <a:p>
            <a:endParaRPr/>
          </a:p>
        </p:txBody>
      </p:sp>
      <p:sp>
        <p:nvSpPr>
          <p:cNvPr id="55" name="Shape 5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08000" latinLnBrk="0">
      <a:lnSpc>
        <a:spcPct val="117999"/>
      </a:lnSpc>
      <a:defRPr sz="2400">
        <a:latin typeface="+mj-lt"/>
        <a:ea typeface="+mj-ea"/>
        <a:cs typeface="+mj-cs"/>
        <a:sym typeface="Helvetica Neue"/>
      </a:defRPr>
    </a:lvl1pPr>
    <a:lvl2pPr indent="228600" defTabSz="508000" latinLnBrk="0">
      <a:lnSpc>
        <a:spcPct val="117999"/>
      </a:lnSpc>
      <a:defRPr sz="2400">
        <a:latin typeface="+mj-lt"/>
        <a:ea typeface="+mj-ea"/>
        <a:cs typeface="+mj-cs"/>
        <a:sym typeface="Helvetica Neue"/>
      </a:defRPr>
    </a:lvl2pPr>
    <a:lvl3pPr indent="457200" defTabSz="508000" latinLnBrk="0">
      <a:lnSpc>
        <a:spcPct val="117999"/>
      </a:lnSpc>
      <a:defRPr sz="2400">
        <a:latin typeface="+mj-lt"/>
        <a:ea typeface="+mj-ea"/>
        <a:cs typeface="+mj-cs"/>
        <a:sym typeface="Helvetica Neue"/>
      </a:defRPr>
    </a:lvl3pPr>
    <a:lvl4pPr indent="685800" defTabSz="508000" latinLnBrk="0">
      <a:lnSpc>
        <a:spcPct val="117999"/>
      </a:lnSpc>
      <a:defRPr sz="2400">
        <a:latin typeface="+mj-lt"/>
        <a:ea typeface="+mj-ea"/>
        <a:cs typeface="+mj-cs"/>
        <a:sym typeface="Helvetica Neue"/>
      </a:defRPr>
    </a:lvl4pPr>
    <a:lvl5pPr indent="914400" defTabSz="508000" latinLnBrk="0">
      <a:lnSpc>
        <a:spcPct val="117999"/>
      </a:lnSpc>
      <a:defRPr sz="2400">
        <a:latin typeface="+mj-lt"/>
        <a:ea typeface="+mj-ea"/>
        <a:cs typeface="+mj-cs"/>
        <a:sym typeface="Helvetica Neue"/>
      </a:defRPr>
    </a:lvl5pPr>
    <a:lvl6pPr indent="1143000" defTabSz="508000" latinLnBrk="0">
      <a:lnSpc>
        <a:spcPct val="117999"/>
      </a:lnSpc>
      <a:defRPr sz="2400">
        <a:latin typeface="+mj-lt"/>
        <a:ea typeface="+mj-ea"/>
        <a:cs typeface="+mj-cs"/>
        <a:sym typeface="Helvetica Neue"/>
      </a:defRPr>
    </a:lvl6pPr>
    <a:lvl7pPr indent="1371600" defTabSz="508000" latinLnBrk="0">
      <a:lnSpc>
        <a:spcPct val="117999"/>
      </a:lnSpc>
      <a:defRPr sz="2400">
        <a:latin typeface="+mj-lt"/>
        <a:ea typeface="+mj-ea"/>
        <a:cs typeface="+mj-cs"/>
        <a:sym typeface="Helvetica Neue"/>
      </a:defRPr>
    </a:lvl7pPr>
    <a:lvl8pPr indent="1600200" defTabSz="508000" latinLnBrk="0">
      <a:lnSpc>
        <a:spcPct val="117999"/>
      </a:lnSpc>
      <a:defRPr sz="2400">
        <a:latin typeface="+mj-lt"/>
        <a:ea typeface="+mj-ea"/>
        <a:cs typeface="+mj-cs"/>
        <a:sym typeface="Helvetica Neue"/>
      </a:defRPr>
    </a:lvl8pPr>
    <a:lvl9pPr indent="1828800" defTabSz="508000" latinLnBrk="0">
      <a:lnSpc>
        <a:spcPct val="117999"/>
      </a:lnSpc>
      <a:defRPr sz="24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229658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1880907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2672561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809625" y="685800"/>
            <a:ext cx="523875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pPr marL="228600" indent="-228600" defTabSz="456696">
              <a:lnSpc>
                <a:spcPct val="100000"/>
              </a:lnSpc>
              <a:buSzPct val="100000"/>
              <a:buAutoNum type="arabicParenR"/>
              <a:defRPr sz="1200">
                <a:latin typeface="+mn-lt"/>
                <a:ea typeface="+mn-ea"/>
                <a:cs typeface="+mn-cs"/>
                <a:sym typeface="Helvetica"/>
              </a:defRPr>
            </a:pPr>
            <a:r>
              <a:rPr lang="sl-SI" dirty="0"/>
              <a:t>Tehnično gledano bo konfigurator izletov samostojna platforma, ki bo uporabnikom dosegljiva preko spletne strani TZS na posebni podstrani. Vsebine se bodo dodajale preko sistema za vnos vsebin. Ki je trenutno že funkcionalen in v katerega občine polnijo vsebine za mobilno apliacijo. Za sistem se bo povezal tudi na konfigurator izletov. Tako ob sami produkcijo ne bomo imeli prazne baze, saj imao že sedaj v sistemu več tisoč vnosov. Preko uporabniškega računa bomo sinhronizirali podatke med spletnih konfiguratorjem izletov in mobilno aplikacijo. Na ta način si bo uporabnik lahko izlete pošiljal tudi v mobilno aplikacijo.</a:t>
            </a:r>
            <a:endParaRPr dirty="0"/>
          </a:p>
        </p:txBody>
      </p:sp>
    </p:spTree>
    <p:extLst>
      <p:ext uri="{BB962C8B-B14F-4D97-AF65-F5344CB8AC3E}">
        <p14:creationId xmlns:p14="http://schemas.microsoft.com/office/powerpoint/2010/main" val="3654613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809625" y="685800"/>
            <a:ext cx="523875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pPr marL="228600" indent="-228600" defTabSz="456696">
              <a:lnSpc>
                <a:spcPct val="100000"/>
              </a:lnSpc>
              <a:buSzPct val="100000"/>
              <a:buAutoNum type="arabicParenR"/>
              <a:defRPr sz="1200">
                <a:latin typeface="+mn-lt"/>
                <a:ea typeface="+mn-ea"/>
                <a:cs typeface="+mn-cs"/>
                <a:sym typeface="Helvetica"/>
              </a:defRPr>
            </a:pPr>
            <a:r>
              <a:rPr lang="sl-SI" dirty="0" err="1"/>
              <a:t>Konfigurator</a:t>
            </a:r>
            <a:r>
              <a:rPr lang="sl-SI" dirty="0"/>
              <a:t> smo razvili z namenom, da približamo različna doživetja, znamenitosti, gastronomijo in ostalo turistično ponudbo v Sloveniji čim večjemu krogu ljudi.  S </a:t>
            </a:r>
            <a:r>
              <a:rPr lang="sl-SI" dirty="0" err="1"/>
              <a:t>konfiguratorjem</a:t>
            </a:r>
            <a:r>
              <a:rPr lang="sl-SI" dirty="0"/>
              <a:t> želimo deliti, predstaviti in omogočiti vsakomur, ki si želi priklicati občutke doživetja.  Zavedali smo se, da nas veliko potuje tudi v lastni režiji in s pomočjo </a:t>
            </a:r>
            <a:r>
              <a:rPr lang="sl-SI" dirty="0" err="1"/>
              <a:t>konfiguratorja</a:t>
            </a:r>
            <a:r>
              <a:rPr lang="sl-SI" dirty="0"/>
              <a:t> bodo vaši izleti postali </a:t>
            </a:r>
            <a:r>
              <a:rPr lang="sl-SI" dirty="0" err="1"/>
              <a:t>brezkrbni</a:t>
            </a:r>
            <a:r>
              <a:rPr lang="sl-SI" dirty="0"/>
              <a:t>.</a:t>
            </a:r>
            <a:endParaRPr dirty="0"/>
          </a:p>
        </p:txBody>
      </p:sp>
    </p:spTree>
    <p:extLst>
      <p:ext uri="{BB962C8B-B14F-4D97-AF65-F5344CB8AC3E}">
        <p14:creationId xmlns:p14="http://schemas.microsoft.com/office/powerpoint/2010/main" val="2451659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809625" y="685800"/>
            <a:ext cx="523875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pPr marL="228600" indent="-228600" defTabSz="456696">
              <a:lnSpc>
                <a:spcPct val="100000"/>
              </a:lnSpc>
              <a:buSzPct val="100000"/>
              <a:buAutoNum type="arabicParenR"/>
              <a:defRPr sz="1200">
                <a:latin typeface="+mn-lt"/>
                <a:ea typeface="+mn-ea"/>
                <a:cs typeface="+mn-cs"/>
                <a:sym typeface="Helvetica"/>
              </a:defRPr>
            </a:pPr>
            <a:r>
              <a:rPr lang="sl-SI" dirty="0"/>
              <a:t>Se sprašujte Kam, do kod, Kdaj? </a:t>
            </a:r>
            <a:r>
              <a:rPr lang="sl-SI" dirty="0" err="1"/>
              <a:t>Konfigurator</a:t>
            </a:r>
            <a:r>
              <a:rPr lang="sl-SI" dirty="0"/>
              <a:t> je pravi naslov in rešitev, ko razmišljate o izletu pa nimate ideje kam bi se odpravili.  Zagotovo je prvi korak do vašega izleta, o katerem boste še dolgo govorili. Je  vaš pomočnik, s katerim boste temeljito spoznavali našo deželo in pripeljal vas bo v katerikoli kotiček v Sloveniji. Vzbudil vam bo željo po tem, da se enostavno odpeljete in sledite svojemu sanjskemu izletu.</a:t>
            </a:r>
            <a:endParaRPr dirty="0"/>
          </a:p>
        </p:txBody>
      </p:sp>
    </p:spTree>
    <p:extLst>
      <p:ext uri="{BB962C8B-B14F-4D97-AF65-F5344CB8AC3E}">
        <p14:creationId xmlns:p14="http://schemas.microsoft.com/office/powerpoint/2010/main" val="2927289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809625" y="685800"/>
            <a:ext cx="523875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pPr marL="228600" indent="-228600" defTabSz="456696">
              <a:lnSpc>
                <a:spcPct val="100000"/>
              </a:lnSpc>
              <a:buSzPct val="100000"/>
              <a:buAutoNum type="arabicParenR"/>
              <a:defRPr sz="1200">
                <a:latin typeface="+mn-lt"/>
                <a:ea typeface="+mn-ea"/>
                <a:cs typeface="+mn-cs"/>
                <a:sym typeface="Helvetica"/>
              </a:defRPr>
            </a:pPr>
            <a:r>
              <a:rPr lang="sl-SI" dirty="0"/>
              <a:t>S </a:t>
            </a:r>
            <a:r>
              <a:rPr lang="sl-SI" dirty="0" err="1"/>
              <a:t>konfiguratorjem</a:t>
            </a:r>
            <a:r>
              <a:rPr lang="sl-SI" dirty="0"/>
              <a:t> lahko v celoti kreirate izlete in svojo najljubšo destinacijo, poiščete kar po 14 kategorijah kar vam ustreza, vaš načrt si lahko poljubno spreminjate in načrtujete lahko do 100 izletov po vaših željah.  Dodana vrednost </a:t>
            </a:r>
            <a:r>
              <a:rPr lang="sl-SI" dirty="0" err="1"/>
              <a:t>konfiguratorja</a:t>
            </a:r>
            <a:r>
              <a:rPr lang="sl-SI" dirty="0"/>
              <a:t> pa je, da si svoje načrtovane izlete poimenujete sami in jih shranite, prenesete na mobilno aplikacijo  in jih tako obiščete tudi kdaj drugič. Tudi na ponudnike nismo pozabili, njihovi vpisi bodo enostavni in hitri, kar si bomo v nadaljevanju predstavitve pogledali na praktičnem primeru.  V videu smo videli, kako hitro je izbran izlet in še hitreje poslan na mobilno app.</a:t>
            </a:r>
            <a:endParaRPr dirty="0"/>
          </a:p>
        </p:txBody>
      </p:sp>
    </p:spTree>
    <p:extLst>
      <p:ext uri="{BB962C8B-B14F-4D97-AF65-F5344CB8AC3E}">
        <p14:creationId xmlns:p14="http://schemas.microsoft.com/office/powerpoint/2010/main" val="245165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809625" y="685800"/>
            <a:ext cx="523875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pPr marL="228600" indent="-228600" defTabSz="456696">
              <a:lnSpc>
                <a:spcPct val="100000"/>
              </a:lnSpc>
              <a:buSzPct val="100000"/>
              <a:buAutoNum type="arabicParenR"/>
              <a:defRPr sz="1200">
                <a:latin typeface="+mn-lt"/>
                <a:ea typeface="+mn-ea"/>
                <a:cs typeface="+mn-cs"/>
                <a:sym typeface="Helvetica"/>
              </a:defRPr>
            </a:pPr>
            <a:r>
              <a:rPr lang="sl-SI" dirty="0" err="1"/>
              <a:t>Konfigurator</a:t>
            </a:r>
            <a:r>
              <a:rPr lang="sl-SI" dirty="0"/>
              <a:t> je nov vodič še za tako zahtevnega popotnika. Z njim je načrtovanje hitro in enostavno. Vsa zbrana bogata turistična ponudba je na enem mestu in je za vse ciljne skupine, izbirali boste lahko celo po letnih časih.  Pri načrtovanju boste prihranili čas, saj vam bo </a:t>
            </a:r>
            <a:r>
              <a:rPr lang="sl-SI" dirty="0" err="1"/>
              <a:t>konfigurator</a:t>
            </a:r>
            <a:r>
              <a:rPr lang="sl-SI" dirty="0"/>
              <a:t> ponudil tudi namige za destinacijo, ki jo nameravate obiskati.  </a:t>
            </a:r>
            <a:r>
              <a:rPr lang="sl-SI" dirty="0" err="1"/>
              <a:t>Konfigurator</a:t>
            </a:r>
            <a:r>
              <a:rPr lang="sl-SI" dirty="0"/>
              <a:t> vas bo popeljal tudi v kraje, ki jih morda še ne poznate in bo izlet še toliko bolj doživljajski.  Ima vse, kar potrebujete za edinstveno doživetje. Vodnik lahko uporabljate v vsakem letnem času, saj je lahko izlet ponovljen in postane lahko malo drugačen…Enostavno se prepustite naključju in odkrivanju, raziskovanju. Za uporabnike in ponudnike turističnih storitev je uporaba brezplačna. Prednost je tudi v tem, saj bo dostopna vsem in kjerkoli, kadarkoli… Dodali smo tudi rezervacijski sistem in kategorijo mobilnost, ki je danes zelo pomembna za popotnika.  Vsebine in aktualne informacije bomo sproti dopolnjevali.  Najpomembneje: Uživali boste v neodvisnosti in odpotovali kadarkoli in kamorkoli vam poželi srce.  Neznane kotičke boste odkrivali tako, kot odkrivamo največje </a:t>
            </a:r>
            <a:r>
              <a:rPr lang="sl-SI"/>
              <a:t>posebnosti sveta.</a:t>
            </a:r>
            <a:endParaRPr lang="sl-SI" dirty="0"/>
          </a:p>
          <a:p>
            <a:pPr marL="228600" indent="-228600" defTabSz="456696">
              <a:lnSpc>
                <a:spcPct val="100000"/>
              </a:lnSpc>
              <a:buSzPct val="100000"/>
              <a:buAutoNum type="arabicParenR"/>
              <a:defRPr sz="1200">
                <a:latin typeface="+mn-lt"/>
                <a:ea typeface="+mn-ea"/>
                <a:cs typeface="+mn-cs"/>
                <a:sym typeface="Helvetica"/>
              </a:defRPr>
            </a:pPr>
            <a:endParaRPr dirty="0"/>
          </a:p>
        </p:txBody>
      </p:sp>
    </p:spTree>
    <p:extLst>
      <p:ext uri="{BB962C8B-B14F-4D97-AF65-F5344CB8AC3E}">
        <p14:creationId xmlns:p14="http://schemas.microsoft.com/office/powerpoint/2010/main" val="1803651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Vsa bogata turistična ponudba v </a:t>
            </a:r>
            <a:r>
              <a:rPr lang="sl-SI" dirty="0" err="1"/>
              <a:t>konfiguratorju</a:t>
            </a:r>
            <a:r>
              <a:rPr lang="sl-SI" dirty="0"/>
              <a:t> bo zajeta  v 14 glavnih turističnih kategorijah, ki jih po podpiralo skupaj  kar 16 podkategorij. S tem bo omogočen hiter in pravilen vnos ponudnikov, ki bodo svoje ponudbe brezskrbno vnašali. Za vse uporabnike, ki bodo pa načrtovali svoje izlete pa bodo glede na svoje interese in potrebe hitro našli zase različne izlete.</a:t>
            </a:r>
          </a:p>
        </p:txBody>
      </p:sp>
    </p:spTree>
    <p:extLst>
      <p:ext uri="{BB962C8B-B14F-4D97-AF65-F5344CB8AC3E}">
        <p14:creationId xmlns:p14="http://schemas.microsoft.com/office/powerpoint/2010/main" val="358050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Želim , da bi velikokrat, ko boste pogledali v ta vodič z navdušenjem vzkliknili: „GREMO“! Kot vsakemu popotniku vam želim naprej srečno pot. Na poti doživite oblilo novih pogledov, presenečeno odkrivajte, česar še niste videli, spoznajte drugačne podobe že znanega. Predvsem pa se veselite lepote dežele. Ob vrnitvi, če ne že kar med potjo, pa naj se v vas že prebuja želja po novem izletu.  Načrtujte , pojdite – in naj vam doživetja še dolgo razveseljujejo dneve.</a:t>
            </a:r>
          </a:p>
        </p:txBody>
      </p:sp>
    </p:spTree>
    <p:extLst>
      <p:ext uri="{BB962C8B-B14F-4D97-AF65-F5344CB8AC3E}">
        <p14:creationId xmlns:p14="http://schemas.microsoft.com/office/powerpoint/2010/main" val="50574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829038" y="4661429"/>
            <a:ext cx="20729101" cy="4275688"/>
          </a:xfrm>
          <a:prstGeom prst="rect">
            <a:avLst/>
          </a:prstGeom>
        </p:spPr>
        <p:txBody>
          <a:bodyPr/>
          <a:lstStyle/>
          <a:p>
            <a:r>
              <a:t>Title Text</a:t>
            </a:r>
          </a:p>
        </p:txBody>
      </p:sp>
      <p:sp>
        <p:nvSpPr>
          <p:cNvPr id="12" name="Body Level One…"/>
          <p:cNvSpPr txBox="1">
            <a:spLocks noGrp="1"/>
          </p:cNvSpPr>
          <p:nvPr>
            <p:ph type="body" sz="half" idx="1"/>
          </p:nvPr>
        </p:nvSpPr>
        <p:spPr>
          <a:xfrm>
            <a:off x="3658076" y="8937117"/>
            <a:ext cx="17071025" cy="6224064"/>
          </a:xfrm>
          <a:prstGeom prst="rect">
            <a:avLst/>
          </a:prstGeom>
        </p:spPr>
        <p:txBody>
          <a:bodyPr>
            <a:normAutofit/>
          </a:bodyPr>
          <a:lstStyle>
            <a:lvl1pPr>
              <a:lnSpc>
                <a:spcPct val="120000"/>
              </a:lnSpc>
            </a:lvl1pPr>
            <a:lvl2pPr>
              <a:lnSpc>
                <a:spcPct val="120000"/>
              </a:lnSpc>
            </a:lvl2pPr>
            <a:lvl3pPr>
              <a:lnSpc>
                <a:spcPct val="120000"/>
              </a:lnSpc>
            </a:lvl3pPr>
            <a:lvl4pPr>
              <a:lnSpc>
                <a:spcPct val="120000"/>
              </a:lnSpc>
            </a:lvl4pPr>
            <a:lvl5pPr>
              <a:lnSpc>
                <a:spcPct val="120000"/>
              </a:lnSpc>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Welcome Message">
    <p:spTree>
      <p:nvGrpSpPr>
        <p:cNvPr id="1" name=""/>
        <p:cNvGrpSpPr/>
        <p:nvPr/>
      </p:nvGrpSpPr>
      <p:grpSpPr>
        <a:xfrm>
          <a:off x="0" y="0"/>
          <a:ext cx="0" cy="0"/>
          <a:chOff x="0" y="0"/>
          <a:chExt cx="0" cy="0"/>
        </a:xfrm>
      </p:grpSpPr>
      <p:sp>
        <p:nvSpPr>
          <p:cNvPr id="27" name="Slide Number"/>
          <p:cNvSpPr txBox="1">
            <a:spLocks noGrp="1"/>
          </p:cNvSpPr>
          <p:nvPr>
            <p:ph type="sldNum" sz="quarter" idx="2"/>
          </p:nvPr>
        </p:nvSpPr>
        <p:spPr>
          <a:xfrm>
            <a:off x="17475200" y="13941261"/>
            <a:ext cx="5689600" cy="338554"/>
          </a:xfrm>
          <a:prstGeom prst="rect">
            <a:avLst/>
          </a:prstGeom>
          <a:solidFill>
            <a:srgbClr val="EEECE1"/>
          </a:solidFill>
        </p:spPr>
        <p:txBody>
          <a:bodyPr/>
          <a:lstStyle/>
          <a:p>
            <a:fld id="{86CB4B4D-7CA3-9044-876B-883B54F8677D}" type="slidenum">
              <a:t>‹#›</a:t>
            </a:fld>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2909785" y="1401617"/>
            <a:ext cx="824809" cy="345782"/>
          </a:xfrm>
          <a:prstGeom prst="rect">
            <a:avLst/>
          </a:prstGeom>
          <a:solidFill>
            <a:srgbClr val="1F497D"/>
          </a:solidFill>
          <a:ln w="12700">
            <a:miter lim="400000"/>
          </a:ln>
        </p:spPr>
        <p:txBody>
          <a:bodyPr lIns="0" tIns="0" rIns="0" bIns="0" anchor="ctr">
            <a:spAutoFit/>
          </a:bodyPr>
          <a:lstStyle>
            <a:lvl1pPr algn="ctr">
              <a:defRPr sz="2200">
                <a:solidFill>
                  <a:srgbClr val="FFFFFF"/>
                </a:solidFill>
                <a:latin typeface="+mn-lt"/>
                <a:ea typeface="+mn-ea"/>
                <a:cs typeface="+mn-cs"/>
                <a:sym typeface="Helvetica"/>
              </a:defRPr>
            </a:lvl1pPr>
          </a:lstStyle>
          <a:p>
            <a:fld id="{86CB4B4D-7CA3-9044-876B-883B54F8677D}" type="slidenum">
              <a:t>‹#›</a:t>
            </a:fld>
            <a:endParaRPr/>
          </a:p>
        </p:txBody>
      </p:sp>
      <p:sp>
        <p:nvSpPr>
          <p:cNvPr id="3" name="Title Text"/>
          <p:cNvSpPr txBox="1">
            <a:spLocks noGrp="1"/>
          </p:cNvSpPr>
          <p:nvPr>
            <p:ph type="title"/>
          </p:nvPr>
        </p:nvSpPr>
        <p:spPr>
          <a:xfrm>
            <a:off x="1219200" y="990797"/>
            <a:ext cx="21945600" cy="3158579"/>
          </a:xfrm>
          <a:prstGeom prst="rect">
            <a:avLst/>
          </a:prstGeom>
          <a:ln w="12700">
            <a:miter lim="400000"/>
          </a:ln>
          <a:extLst>
            <a:ext uri="{C572A759-6A51-4108-AA02-DFA0A04FC94B}">
              <ma14:wrappingTextBoxFlag xmlns:ma14="http://schemas.microsoft.com/office/mac/drawingml/2011/main" xmlns="" val="1"/>
            </a:ext>
          </a:extLst>
        </p:spPr>
        <p:txBody>
          <a:bodyPr lIns="108744" tIns="108744" rIns="108744" bIns="108744" anchor="ctr"/>
          <a:lstStyle/>
          <a:p>
            <a:r>
              <a:t>Title Text</a:t>
            </a:r>
          </a:p>
        </p:txBody>
      </p:sp>
      <p:sp>
        <p:nvSpPr>
          <p:cNvPr id="4" name="Body Level One…"/>
          <p:cNvSpPr txBox="1">
            <a:spLocks noGrp="1"/>
          </p:cNvSpPr>
          <p:nvPr>
            <p:ph type="body" idx="1"/>
          </p:nvPr>
        </p:nvSpPr>
        <p:spPr>
          <a:xfrm>
            <a:off x="1219200" y="4149376"/>
            <a:ext cx="21945600" cy="11011805"/>
          </a:xfrm>
          <a:prstGeom prst="rect">
            <a:avLst/>
          </a:prstGeom>
          <a:ln w="12700">
            <a:miter lim="400000"/>
          </a:ln>
          <a:extLst>
            <a:ext uri="{C572A759-6A51-4108-AA02-DFA0A04FC94B}">
              <ma14:wrappingTextBoxFlag xmlns:ma14="http://schemas.microsoft.com/office/mac/drawingml/2011/main" xmlns="" val="1"/>
            </a:ext>
          </a:extLst>
        </p:spPr>
        <p:txBody>
          <a:bodyPr lIns="108744" tIns="108744" rIns="108744" bIns="108744"/>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transition spd="slow">
    <p:push dir="u"/>
  </p:transition>
  <p:txStyles>
    <p:titleStyle>
      <a:lvl1pPr marL="0" marR="0" indent="0" algn="ctr" defTabSz="1208271" rtl="0" latinLnBrk="0">
        <a:lnSpc>
          <a:spcPct val="100000"/>
        </a:lnSpc>
        <a:spcBef>
          <a:spcPts val="0"/>
        </a:spcBef>
        <a:spcAft>
          <a:spcPts val="0"/>
        </a:spcAft>
        <a:buClrTx/>
        <a:buSzTx/>
        <a:buFontTx/>
        <a:buNone/>
        <a:tabLst/>
        <a:defRPr sz="6600" b="0" i="0" u="none" strike="noStrike" cap="none" spc="0" baseline="0">
          <a:ln>
            <a:noFill/>
          </a:ln>
          <a:solidFill>
            <a:srgbClr val="EEECE1"/>
          </a:solidFill>
          <a:uFillTx/>
          <a:latin typeface="+mn-lt"/>
          <a:ea typeface="+mn-ea"/>
          <a:cs typeface="+mn-cs"/>
          <a:sym typeface="Helvetica"/>
        </a:defRPr>
      </a:lvl1pPr>
      <a:lvl2pPr marL="0" marR="0" indent="0" algn="ctr" defTabSz="1208271" rtl="0" latinLnBrk="0">
        <a:lnSpc>
          <a:spcPct val="100000"/>
        </a:lnSpc>
        <a:spcBef>
          <a:spcPts val="0"/>
        </a:spcBef>
        <a:spcAft>
          <a:spcPts val="0"/>
        </a:spcAft>
        <a:buClrTx/>
        <a:buSzTx/>
        <a:buFontTx/>
        <a:buNone/>
        <a:tabLst/>
        <a:defRPr sz="6600" b="0" i="0" u="none" strike="noStrike" cap="none" spc="0" baseline="0">
          <a:ln>
            <a:noFill/>
          </a:ln>
          <a:solidFill>
            <a:srgbClr val="EEECE1"/>
          </a:solidFill>
          <a:uFillTx/>
          <a:latin typeface="+mn-lt"/>
          <a:ea typeface="+mn-ea"/>
          <a:cs typeface="+mn-cs"/>
          <a:sym typeface="Helvetica"/>
        </a:defRPr>
      </a:lvl2pPr>
      <a:lvl3pPr marL="0" marR="0" indent="0" algn="ctr" defTabSz="1208271" rtl="0" latinLnBrk="0">
        <a:lnSpc>
          <a:spcPct val="100000"/>
        </a:lnSpc>
        <a:spcBef>
          <a:spcPts val="0"/>
        </a:spcBef>
        <a:spcAft>
          <a:spcPts val="0"/>
        </a:spcAft>
        <a:buClrTx/>
        <a:buSzTx/>
        <a:buFontTx/>
        <a:buNone/>
        <a:tabLst/>
        <a:defRPr sz="6600" b="0" i="0" u="none" strike="noStrike" cap="none" spc="0" baseline="0">
          <a:ln>
            <a:noFill/>
          </a:ln>
          <a:solidFill>
            <a:srgbClr val="EEECE1"/>
          </a:solidFill>
          <a:uFillTx/>
          <a:latin typeface="+mn-lt"/>
          <a:ea typeface="+mn-ea"/>
          <a:cs typeface="+mn-cs"/>
          <a:sym typeface="Helvetica"/>
        </a:defRPr>
      </a:lvl3pPr>
      <a:lvl4pPr marL="0" marR="0" indent="0" algn="ctr" defTabSz="1208271" rtl="0" latinLnBrk="0">
        <a:lnSpc>
          <a:spcPct val="100000"/>
        </a:lnSpc>
        <a:spcBef>
          <a:spcPts val="0"/>
        </a:spcBef>
        <a:spcAft>
          <a:spcPts val="0"/>
        </a:spcAft>
        <a:buClrTx/>
        <a:buSzTx/>
        <a:buFontTx/>
        <a:buNone/>
        <a:tabLst/>
        <a:defRPr sz="6600" b="0" i="0" u="none" strike="noStrike" cap="none" spc="0" baseline="0">
          <a:ln>
            <a:noFill/>
          </a:ln>
          <a:solidFill>
            <a:srgbClr val="EEECE1"/>
          </a:solidFill>
          <a:uFillTx/>
          <a:latin typeface="+mn-lt"/>
          <a:ea typeface="+mn-ea"/>
          <a:cs typeface="+mn-cs"/>
          <a:sym typeface="Helvetica"/>
        </a:defRPr>
      </a:lvl4pPr>
      <a:lvl5pPr marL="0" marR="0" indent="0" algn="ctr" defTabSz="1208271" rtl="0" latinLnBrk="0">
        <a:lnSpc>
          <a:spcPct val="100000"/>
        </a:lnSpc>
        <a:spcBef>
          <a:spcPts val="0"/>
        </a:spcBef>
        <a:spcAft>
          <a:spcPts val="0"/>
        </a:spcAft>
        <a:buClrTx/>
        <a:buSzTx/>
        <a:buFontTx/>
        <a:buNone/>
        <a:tabLst/>
        <a:defRPr sz="6600" b="0" i="0" u="none" strike="noStrike" cap="none" spc="0" baseline="0">
          <a:ln>
            <a:noFill/>
          </a:ln>
          <a:solidFill>
            <a:srgbClr val="EEECE1"/>
          </a:solidFill>
          <a:uFillTx/>
          <a:latin typeface="+mn-lt"/>
          <a:ea typeface="+mn-ea"/>
          <a:cs typeface="+mn-cs"/>
          <a:sym typeface="Helvetica"/>
        </a:defRPr>
      </a:lvl5pPr>
      <a:lvl6pPr marL="0" marR="0" indent="0" algn="ctr" defTabSz="1208271" rtl="0" latinLnBrk="0">
        <a:lnSpc>
          <a:spcPct val="100000"/>
        </a:lnSpc>
        <a:spcBef>
          <a:spcPts val="0"/>
        </a:spcBef>
        <a:spcAft>
          <a:spcPts val="0"/>
        </a:spcAft>
        <a:buClrTx/>
        <a:buSzTx/>
        <a:buFontTx/>
        <a:buNone/>
        <a:tabLst/>
        <a:defRPr sz="6600" b="0" i="0" u="none" strike="noStrike" cap="none" spc="0" baseline="0">
          <a:ln>
            <a:noFill/>
          </a:ln>
          <a:solidFill>
            <a:srgbClr val="EEECE1"/>
          </a:solidFill>
          <a:uFillTx/>
          <a:latin typeface="+mn-lt"/>
          <a:ea typeface="+mn-ea"/>
          <a:cs typeface="+mn-cs"/>
          <a:sym typeface="Helvetica"/>
        </a:defRPr>
      </a:lvl6pPr>
      <a:lvl7pPr marL="0" marR="0" indent="0" algn="ctr" defTabSz="1208271" rtl="0" latinLnBrk="0">
        <a:lnSpc>
          <a:spcPct val="100000"/>
        </a:lnSpc>
        <a:spcBef>
          <a:spcPts val="0"/>
        </a:spcBef>
        <a:spcAft>
          <a:spcPts val="0"/>
        </a:spcAft>
        <a:buClrTx/>
        <a:buSzTx/>
        <a:buFontTx/>
        <a:buNone/>
        <a:tabLst/>
        <a:defRPr sz="6600" b="0" i="0" u="none" strike="noStrike" cap="none" spc="0" baseline="0">
          <a:ln>
            <a:noFill/>
          </a:ln>
          <a:solidFill>
            <a:srgbClr val="EEECE1"/>
          </a:solidFill>
          <a:uFillTx/>
          <a:latin typeface="+mn-lt"/>
          <a:ea typeface="+mn-ea"/>
          <a:cs typeface="+mn-cs"/>
          <a:sym typeface="Helvetica"/>
        </a:defRPr>
      </a:lvl7pPr>
      <a:lvl8pPr marL="0" marR="0" indent="0" algn="ctr" defTabSz="1208271" rtl="0" latinLnBrk="0">
        <a:lnSpc>
          <a:spcPct val="100000"/>
        </a:lnSpc>
        <a:spcBef>
          <a:spcPts val="0"/>
        </a:spcBef>
        <a:spcAft>
          <a:spcPts val="0"/>
        </a:spcAft>
        <a:buClrTx/>
        <a:buSzTx/>
        <a:buFontTx/>
        <a:buNone/>
        <a:tabLst/>
        <a:defRPr sz="6600" b="0" i="0" u="none" strike="noStrike" cap="none" spc="0" baseline="0">
          <a:ln>
            <a:noFill/>
          </a:ln>
          <a:solidFill>
            <a:srgbClr val="EEECE1"/>
          </a:solidFill>
          <a:uFillTx/>
          <a:latin typeface="+mn-lt"/>
          <a:ea typeface="+mn-ea"/>
          <a:cs typeface="+mn-cs"/>
          <a:sym typeface="Helvetica"/>
        </a:defRPr>
      </a:lvl8pPr>
      <a:lvl9pPr marL="0" marR="0" indent="0" algn="ctr" defTabSz="1208271" rtl="0" latinLnBrk="0">
        <a:lnSpc>
          <a:spcPct val="100000"/>
        </a:lnSpc>
        <a:spcBef>
          <a:spcPts val="0"/>
        </a:spcBef>
        <a:spcAft>
          <a:spcPts val="0"/>
        </a:spcAft>
        <a:buClrTx/>
        <a:buSzTx/>
        <a:buFontTx/>
        <a:buNone/>
        <a:tabLst/>
        <a:defRPr sz="6600" b="0" i="0" u="none" strike="noStrike" cap="none" spc="0" baseline="0">
          <a:ln>
            <a:noFill/>
          </a:ln>
          <a:solidFill>
            <a:srgbClr val="EEECE1"/>
          </a:solidFill>
          <a:uFillTx/>
          <a:latin typeface="+mn-lt"/>
          <a:ea typeface="+mn-ea"/>
          <a:cs typeface="+mn-cs"/>
          <a:sym typeface="Helvetica"/>
        </a:defRPr>
      </a:lvl9pPr>
    </p:titleStyle>
    <p:bodyStyle>
      <a:lvl1pPr marL="0" marR="0" indent="0" algn="ctr" defTabSz="1208271" rtl="0" latinLnBrk="0">
        <a:lnSpc>
          <a:spcPct val="130000"/>
        </a:lnSpc>
        <a:spcBef>
          <a:spcPts val="600"/>
        </a:spcBef>
        <a:spcAft>
          <a:spcPts val="0"/>
        </a:spcAft>
        <a:buClrTx/>
        <a:buSzTx/>
        <a:buFontTx/>
        <a:buNone/>
        <a:tabLst/>
        <a:defRPr sz="2600" b="0" i="0" u="none" strike="noStrike" cap="none" spc="0" baseline="0">
          <a:ln>
            <a:noFill/>
          </a:ln>
          <a:solidFill>
            <a:srgbClr val="1F497D"/>
          </a:solidFill>
          <a:uFillTx/>
          <a:latin typeface="+mn-lt"/>
          <a:ea typeface="+mn-ea"/>
          <a:cs typeface="+mn-cs"/>
          <a:sym typeface="Helvetica"/>
        </a:defRPr>
      </a:lvl1pPr>
      <a:lvl2pPr marL="0" marR="0" indent="1087443" algn="ctr" defTabSz="1208271" rtl="0" latinLnBrk="0">
        <a:lnSpc>
          <a:spcPct val="130000"/>
        </a:lnSpc>
        <a:spcBef>
          <a:spcPts val="600"/>
        </a:spcBef>
        <a:spcAft>
          <a:spcPts val="0"/>
        </a:spcAft>
        <a:buClrTx/>
        <a:buSzTx/>
        <a:buFontTx/>
        <a:buNone/>
        <a:tabLst/>
        <a:defRPr sz="2600" b="0" i="0" u="none" strike="noStrike" cap="none" spc="0" baseline="0">
          <a:ln>
            <a:noFill/>
          </a:ln>
          <a:solidFill>
            <a:srgbClr val="1F497D"/>
          </a:solidFill>
          <a:uFillTx/>
          <a:latin typeface="+mn-lt"/>
          <a:ea typeface="+mn-ea"/>
          <a:cs typeface="+mn-cs"/>
          <a:sym typeface="Helvetica"/>
        </a:defRPr>
      </a:lvl2pPr>
      <a:lvl3pPr marL="0" marR="0" indent="2174887" algn="ctr" defTabSz="1208271" rtl="0" latinLnBrk="0">
        <a:lnSpc>
          <a:spcPct val="130000"/>
        </a:lnSpc>
        <a:spcBef>
          <a:spcPts val="600"/>
        </a:spcBef>
        <a:spcAft>
          <a:spcPts val="0"/>
        </a:spcAft>
        <a:buClrTx/>
        <a:buSzTx/>
        <a:buFontTx/>
        <a:buNone/>
        <a:tabLst/>
        <a:defRPr sz="2600" b="0" i="0" u="none" strike="noStrike" cap="none" spc="0" baseline="0">
          <a:ln>
            <a:noFill/>
          </a:ln>
          <a:solidFill>
            <a:srgbClr val="1F497D"/>
          </a:solidFill>
          <a:uFillTx/>
          <a:latin typeface="+mn-lt"/>
          <a:ea typeface="+mn-ea"/>
          <a:cs typeface="+mn-cs"/>
          <a:sym typeface="Helvetica"/>
        </a:defRPr>
      </a:lvl3pPr>
      <a:lvl4pPr marL="0" marR="0" indent="3262338" algn="ctr" defTabSz="1208271" rtl="0" latinLnBrk="0">
        <a:lnSpc>
          <a:spcPct val="130000"/>
        </a:lnSpc>
        <a:spcBef>
          <a:spcPts val="600"/>
        </a:spcBef>
        <a:spcAft>
          <a:spcPts val="0"/>
        </a:spcAft>
        <a:buClrTx/>
        <a:buSzTx/>
        <a:buFontTx/>
        <a:buNone/>
        <a:tabLst/>
        <a:defRPr sz="2600" b="0" i="0" u="none" strike="noStrike" cap="none" spc="0" baseline="0">
          <a:ln>
            <a:noFill/>
          </a:ln>
          <a:solidFill>
            <a:srgbClr val="1F497D"/>
          </a:solidFill>
          <a:uFillTx/>
          <a:latin typeface="+mn-lt"/>
          <a:ea typeface="+mn-ea"/>
          <a:cs typeface="+mn-cs"/>
          <a:sym typeface="Helvetica"/>
        </a:defRPr>
      </a:lvl4pPr>
      <a:lvl5pPr marL="0" marR="0" indent="4349779" algn="ctr" defTabSz="1208271" rtl="0" latinLnBrk="0">
        <a:lnSpc>
          <a:spcPct val="130000"/>
        </a:lnSpc>
        <a:spcBef>
          <a:spcPts val="600"/>
        </a:spcBef>
        <a:spcAft>
          <a:spcPts val="0"/>
        </a:spcAft>
        <a:buClrTx/>
        <a:buSzTx/>
        <a:buFontTx/>
        <a:buNone/>
        <a:tabLst/>
        <a:defRPr sz="2600" b="0" i="0" u="none" strike="noStrike" cap="none" spc="0" baseline="0">
          <a:ln>
            <a:noFill/>
          </a:ln>
          <a:solidFill>
            <a:srgbClr val="1F497D"/>
          </a:solidFill>
          <a:uFillTx/>
          <a:latin typeface="+mn-lt"/>
          <a:ea typeface="+mn-ea"/>
          <a:cs typeface="+mn-cs"/>
          <a:sym typeface="Helvetica"/>
        </a:defRPr>
      </a:lvl5pPr>
      <a:lvl6pPr marL="5731740" marR="0" indent="-294516" algn="ctr" defTabSz="1208271" rtl="0" latinLnBrk="0">
        <a:lnSpc>
          <a:spcPct val="130000"/>
        </a:lnSpc>
        <a:spcBef>
          <a:spcPts val="600"/>
        </a:spcBef>
        <a:spcAft>
          <a:spcPts val="0"/>
        </a:spcAft>
        <a:buClrTx/>
        <a:buSzPct val="100000"/>
        <a:buFontTx/>
        <a:buChar char="•"/>
        <a:tabLst/>
        <a:defRPr sz="2600" b="0" i="0" u="none" strike="noStrike" cap="none" spc="0" baseline="0">
          <a:ln>
            <a:noFill/>
          </a:ln>
          <a:solidFill>
            <a:srgbClr val="1F497D"/>
          </a:solidFill>
          <a:uFillTx/>
          <a:latin typeface="+mn-lt"/>
          <a:ea typeface="+mn-ea"/>
          <a:cs typeface="+mn-cs"/>
          <a:sym typeface="Helvetica"/>
        </a:defRPr>
      </a:lvl6pPr>
      <a:lvl7pPr marL="6819186" marR="0" indent="-294516" algn="ctr" defTabSz="1208271" rtl="0" latinLnBrk="0">
        <a:lnSpc>
          <a:spcPct val="130000"/>
        </a:lnSpc>
        <a:spcBef>
          <a:spcPts val="600"/>
        </a:spcBef>
        <a:spcAft>
          <a:spcPts val="0"/>
        </a:spcAft>
        <a:buClrTx/>
        <a:buSzPct val="100000"/>
        <a:buFontTx/>
        <a:buChar char="•"/>
        <a:tabLst/>
        <a:defRPr sz="2600" b="0" i="0" u="none" strike="noStrike" cap="none" spc="0" baseline="0">
          <a:ln>
            <a:noFill/>
          </a:ln>
          <a:solidFill>
            <a:srgbClr val="1F497D"/>
          </a:solidFill>
          <a:uFillTx/>
          <a:latin typeface="+mn-lt"/>
          <a:ea typeface="+mn-ea"/>
          <a:cs typeface="+mn-cs"/>
          <a:sym typeface="Helvetica"/>
        </a:defRPr>
      </a:lvl7pPr>
      <a:lvl8pPr marL="7906633" marR="0" indent="-294516" algn="ctr" defTabSz="1208271" rtl="0" latinLnBrk="0">
        <a:lnSpc>
          <a:spcPct val="130000"/>
        </a:lnSpc>
        <a:spcBef>
          <a:spcPts val="600"/>
        </a:spcBef>
        <a:spcAft>
          <a:spcPts val="0"/>
        </a:spcAft>
        <a:buClrTx/>
        <a:buSzPct val="100000"/>
        <a:buFontTx/>
        <a:buChar char="•"/>
        <a:tabLst/>
        <a:defRPr sz="2600" b="0" i="0" u="none" strike="noStrike" cap="none" spc="0" baseline="0">
          <a:ln>
            <a:noFill/>
          </a:ln>
          <a:solidFill>
            <a:srgbClr val="1F497D"/>
          </a:solidFill>
          <a:uFillTx/>
          <a:latin typeface="+mn-lt"/>
          <a:ea typeface="+mn-ea"/>
          <a:cs typeface="+mn-cs"/>
          <a:sym typeface="Helvetica"/>
        </a:defRPr>
      </a:lvl8pPr>
      <a:lvl9pPr marL="8994077" marR="0" indent="-294516" algn="ctr" defTabSz="1208271" rtl="0" latinLnBrk="0">
        <a:lnSpc>
          <a:spcPct val="130000"/>
        </a:lnSpc>
        <a:spcBef>
          <a:spcPts val="600"/>
        </a:spcBef>
        <a:spcAft>
          <a:spcPts val="0"/>
        </a:spcAft>
        <a:buClrTx/>
        <a:buSzPct val="100000"/>
        <a:buFontTx/>
        <a:buChar char="•"/>
        <a:tabLst/>
        <a:defRPr sz="2600" b="0" i="0" u="none" strike="noStrike" cap="none" spc="0" baseline="0">
          <a:ln>
            <a:noFill/>
          </a:ln>
          <a:solidFill>
            <a:srgbClr val="1F497D"/>
          </a:solidFill>
          <a:uFillTx/>
          <a:latin typeface="+mn-lt"/>
          <a:ea typeface="+mn-ea"/>
          <a:cs typeface="+mn-cs"/>
          <a:sym typeface="Helvetica"/>
        </a:defRPr>
      </a:lvl9pPr>
    </p:bodyStyle>
    <p:otherStyle>
      <a:lvl1pPr marL="0" marR="0" indent="0" algn="ctr" defTabSz="120827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a:defRPr>
      </a:lvl1pPr>
      <a:lvl2pPr marL="0" marR="0" indent="1087443" algn="ctr" defTabSz="120827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a:defRPr>
      </a:lvl2pPr>
      <a:lvl3pPr marL="0" marR="0" indent="2174887" algn="ctr" defTabSz="120827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a:defRPr>
      </a:lvl3pPr>
      <a:lvl4pPr marL="0" marR="0" indent="3262338" algn="ctr" defTabSz="120827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a:defRPr>
      </a:lvl4pPr>
      <a:lvl5pPr marL="0" marR="0" indent="4349779" algn="ctr" defTabSz="120827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a:defRPr>
      </a:lvl5pPr>
      <a:lvl6pPr marL="0" marR="0" indent="5437225" algn="ctr" defTabSz="120827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a:defRPr>
      </a:lvl6pPr>
      <a:lvl7pPr marL="0" marR="0" indent="6524670" algn="ctr" defTabSz="120827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a:defRPr>
      </a:lvl7pPr>
      <a:lvl8pPr marL="0" marR="0" indent="7612115" algn="ctr" defTabSz="120827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a:defRPr>
      </a:lvl8pPr>
      <a:lvl9pPr marL="0" marR="0" indent="8699558" algn="ctr" defTabSz="120827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jpe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tzssi.emporij.net/Znamenitosti/Create?category=16#ang" TargetMode="External"/><Relationship Id="rId2" Type="http://schemas.openxmlformats.org/officeDocument/2006/relationships/hyperlink" Target="https://tzssi.emporij.net/Znamenitosti/Create?category=16#slo" TargetMode="Externa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8" Type="http://schemas.openxmlformats.org/officeDocument/2006/relationships/control" Target="../activeX/activeX8.xml"/><Relationship Id="rId13" Type="http://schemas.openxmlformats.org/officeDocument/2006/relationships/control" Target="../activeX/activeX13.xml"/><Relationship Id="rId18" Type="http://schemas.openxmlformats.org/officeDocument/2006/relationships/image" Target="../media/image47.emf"/><Relationship Id="rId26" Type="http://schemas.openxmlformats.org/officeDocument/2006/relationships/image" Target="../media/image55.wmf"/><Relationship Id="rId3" Type="http://schemas.openxmlformats.org/officeDocument/2006/relationships/control" Target="../activeX/activeX3.xml"/><Relationship Id="rId21" Type="http://schemas.openxmlformats.org/officeDocument/2006/relationships/image" Target="../media/image50.wmf"/><Relationship Id="rId7" Type="http://schemas.openxmlformats.org/officeDocument/2006/relationships/control" Target="../activeX/activeX7.xml"/><Relationship Id="rId12" Type="http://schemas.openxmlformats.org/officeDocument/2006/relationships/control" Target="../activeX/activeX12.xml"/><Relationship Id="rId17" Type="http://schemas.openxmlformats.org/officeDocument/2006/relationships/image" Target="../media/image46.jpeg"/><Relationship Id="rId25" Type="http://schemas.openxmlformats.org/officeDocument/2006/relationships/image" Target="../media/image54.wmf"/><Relationship Id="rId2" Type="http://schemas.openxmlformats.org/officeDocument/2006/relationships/control" Target="../activeX/activeX2.xml"/><Relationship Id="rId16" Type="http://schemas.openxmlformats.org/officeDocument/2006/relationships/slideLayout" Target="../slideLayouts/slideLayout2.xml"/><Relationship Id="rId20" Type="http://schemas.openxmlformats.org/officeDocument/2006/relationships/image" Target="../media/image49.wmf"/><Relationship Id="rId29" Type="http://schemas.openxmlformats.org/officeDocument/2006/relationships/image" Target="../media/image58.wmf"/><Relationship Id="rId1" Type="http://schemas.openxmlformats.org/officeDocument/2006/relationships/control" Target="../activeX/activeX1.xml"/><Relationship Id="rId6" Type="http://schemas.openxmlformats.org/officeDocument/2006/relationships/control" Target="../activeX/activeX6.xml"/><Relationship Id="rId11" Type="http://schemas.openxmlformats.org/officeDocument/2006/relationships/control" Target="../activeX/activeX11.xml"/><Relationship Id="rId24" Type="http://schemas.openxmlformats.org/officeDocument/2006/relationships/image" Target="../media/image53.wmf"/><Relationship Id="rId5" Type="http://schemas.openxmlformats.org/officeDocument/2006/relationships/control" Target="../activeX/activeX5.xml"/><Relationship Id="rId15" Type="http://schemas.openxmlformats.org/officeDocument/2006/relationships/control" Target="../activeX/activeX15.xml"/><Relationship Id="rId23" Type="http://schemas.openxmlformats.org/officeDocument/2006/relationships/image" Target="../media/image52.wmf"/><Relationship Id="rId28" Type="http://schemas.openxmlformats.org/officeDocument/2006/relationships/image" Target="../media/image57.wmf"/><Relationship Id="rId10" Type="http://schemas.openxmlformats.org/officeDocument/2006/relationships/control" Target="../activeX/activeX10.xml"/><Relationship Id="rId19" Type="http://schemas.openxmlformats.org/officeDocument/2006/relationships/image" Target="../media/image48.wmf"/><Relationship Id="rId4" Type="http://schemas.openxmlformats.org/officeDocument/2006/relationships/control" Target="../activeX/activeX4.xml"/><Relationship Id="rId9" Type="http://schemas.openxmlformats.org/officeDocument/2006/relationships/control" Target="../activeX/activeX9.xml"/><Relationship Id="rId14" Type="http://schemas.openxmlformats.org/officeDocument/2006/relationships/control" Target="../activeX/activeX14.xml"/><Relationship Id="rId22" Type="http://schemas.openxmlformats.org/officeDocument/2006/relationships/image" Target="../media/image51.wmf"/><Relationship Id="rId27" Type="http://schemas.openxmlformats.org/officeDocument/2006/relationships/image" Target="../media/image56.wmf"/></Relationships>
</file>

<file path=ppt/slides/_rels/slide1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VIDEO/medvode4.mp4"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2.jpeg"/><Relationship Id="rId4" Type="http://schemas.openxmlformats.org/officeDocument/2006/relationships/hyperlink" Target="mailto:andreja.vesel@turisticna-zveza.si" TargetMode="External"/><Relationship Id="rId9" Type="http://schemas.openxmlformats.org/officeDocument/2006/relationships/image" Target="../media/image7.emf"/></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8.emf"/><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3.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emf"/><Relationship Id="rId7"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2.jpeg"/><Relationship Id="rId3" Type="http://schemas.openxmlformats.org/officeDocument/2006/relationships/image" Target="../media/image5.emf"/><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5" Type="http://schemas.openxmlformats.org/officeDocument/2006/relationships/image" Target="../media/image41.svg"/><Relationship Id="rId2" Type="http://schemas.openxmlformats.org/officeDocument/2006/relationships/notesSlide" Target="../notesSlides/notesSlide7.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40.pn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39.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8F41072-0837-B542-BA19-C1E78A31BD11}"/>
              </a:ext>
            </a:extLst>
          </p:cNvPr>
          <p:cNvPicPr>
            <a:picLocks noChangeAspect="1"/>
          </p:cNvPicPr>
          <p:nvPr/>
        </p:nvPicPr>
        <p:blipFill>
          <a:blip r:embed="rId3"/>
          <a:stretch>
            <a:fillRect/>
          </a:stretch>
        </p:blipFill>
        <p:spPr>
          <a:xfrm>
            <a:off x="3637" y="0"/>
            <a:ext cx="24376726" cy="15959138"/>
          </a:xfrm>
          <a:prstGeom prst="rect">
            <a:avLst/>
          </a:prstGeom>
        </p:spPr>
      </p:pic>
      <p:pic>
        <p:nvPicPr>
          <p:cNvPr id="3" name="Picture 2">
            <a:extLst>
              <a:ext uri="{FF2B5EF4-FFF2-40B4-BE49-F238E27FC236}">
                <a16:creationId xmlns:a16="http://schemas.microsoft.com/office/drawing/2014/main" id="{D67E6F10-64D8-7946-BC0C-1C9FDFEC3C2D}"/>
              </a:ext>
            </a:extLst>
          </p:cNvPr>
          <p:cNvPicPr>
            <a:picLocks noChangeAspect="1"/>
          </p:cNvPicPr>
          <p:nvPr/>
        </p:nvPicPr>
        <p:blipFill>
          <a:blip r:embed="rId4"/>
          <a:stretch>
            <a:fillRect/>
          </a:stretch>
        </p:blipFill>
        <p:spPr>
          <a:xfrm>
            <a:off x="3974713" y="5282695"/>
            <a:ext cx="16434574" cy="3646151"/>
          </a:xfrm>
          <a:prstGeom prst="rect">
            <a:avLst/>
          </a:prstGeom>
        </p:spPr>
      </p:pic>
      <p:pic>
        <p:nvPicPr>
          <p:cNvPr id="14" name="Picture 13">
            <a:extLst>
              <a:ext uri="{FF2B5EF4-FFF2-40B4-BE49-F238E27FC236}">
                <a16:creationId xmlns:a16="http://schemas.microsoft.com/office/drawing/2014/main" id="{B5C9FC2F-BC15-2A4B-A13F-F5798028A142}"/>
              </a:ext>
            </a:extLst>
          </p:cNvPr>
          <p:cNvPicPr>
            <a:picLocks noChangeAspect="1"/>
          </p:cNvPicPr>
          <p:nvPr/>
        </p:nvPicPr>
        <p:blipFill>
          <a:blip r:embed="rId5"/>
          <a:stretch>
            <a:fillRect/>
          </a:stretch>
        </p:blipFill>
        <p:spPr>
          <a:xfrm>
            <a:off x="1595724" y="13621331"/>
            <a:ext cx="4413209" cy="1103302"/>
          </a:xfrm>
          <a:prstGeom prst="rect">
            <a:avLst/>
          </a:prstGeom>
        </p:spPr>
      </p:pic>
      <p:pic>
        <p:nvPicPr>
          <p:cNvPr id="15" name="Picture 14">
            <a:extLst>
              <a:ext uri="{FF2B5EF4-FFF2-40B4-BE49-F238E27FC236}">
                <a16:creationId xmlns:a16="http://schemas.microsoft.com/office/drawing/2014/main" id="{844CF3C6-11B6-854B-B35E-5EA47F639DA5}"/>
              </a:ext>
            </a:extLst>
          </p:cNvPr>
          <p:cNvPicPr>
            <a:picLocks noChangeAspect="1"/>
          </p:cNvPicPr>
          <p:nvPr/>
        </p:nvPicPr>
        <p:blipFill>
          <a:blip r:embed="rId6"/>
          <a:stretch>
            <a:fillRect/>
          </a:stretch>
        </p:blipFill>
        <p:spPr>
          <a:xfrm>
            <a:off x="7341998" y="13800565"/>
            <a:ext cx="5587979" cy="729542"/>
          </a:xfrm>
          <a:prstGeom prst="rect">
            <a:avLst/>
          </a:prstGeom>
        </p:spPr>
      </p:pic>
      <p:pic>
        <p:nvPicPr>
          <p:cNvPr id="16" name="Picture 15">
            <a:extLst>
              <a:ext uri="{FF2B5EF4-FFF2-40B4-BE49-F238E27FC236}">
                <a16:creationId xmlns:a16="http://schemas.microsoft.com/office/drawing/2014/main" id="{AF486243-6D0B-A44C-92EB-9B009D50691C}"/>
              </a:ext>
            </a:extLst>
          </p:cNvPr>
          <p:cNvPicPr>
            <a:picLocks noChangeAspect="1"/>
          </p:cNvPicPr>
          <p:nvPr/>
        </p:nvPicPr>
        <p:blipFill>
          <a:blip r:embed="rId7"/>
          <a:stretch>
            <a:fillRect/>
          </a:stretch>
        </p:blipFill>
        <p:spPr>
          <a:xfrm>
            <a:off x="14753717" y="13883536"/>
            <a:ext cx="2796167" cy="491218"/>
          </a:xfrm>
          <a:prstGeom prst="rect">
            <a:avLst/>
          </a:prstGeom>
        </p:spPr>
      </p:pic>
      <p:pic>
        <p:nvPicPr>
          <p:cNvPr id="17" name="Picture 16">
            <a:extLst>
              <a:ext uri="{FF2B5EF4-FFF2-40B4-BE49-F238E27FC236}">
                <a16:creationId xmlns:a16="http://schemas.microsoft.com/office/drawing/2014/main" id="{B1372635-2E2F-7149-801C-AAC6C1EB0C29}"/>
              </a:ext>
            </a:extLst>
          </p:cNvPr>
          <p:cNvPicPr>
            <a:picLocks noChangeAspect="1"/>
          </p:cNvPicPr>
          <p:nvPr/>
        </p:nvPicPr>
        <p:blipFill>
          <a:blip r:embed="rId8"/>
          <a:stretch>
            <a:fillRect/>
          </a:stretch>
        </p:blipFill>
        <p:spPr>
          <a:xfrm>
            <a:off x="19350801" y="13765814"/>
            <a:ext cx="1503390" cy="814336"/>
          </a:xfrm>
          <a:prstGeom prst="rect">
            <a:avLst/>
          </a:prstGeom>
        </p:spPr>
      </p:pic>
      <p:pic>
        <p:nvPicPr>
          <p:cNvPr id="18" name="Picture 17">
            <a:extLst>
              <a:ext uri="{FF2B5EF4-FFF2-40B4-BE49-F238E27FC236}">
                <a16:creationId xmlns:a16="http://schemas.microsoft.com/office/drawing/2014/main" id="{D48E7707-B75B-EB4D-81C7-5A6C89EC43BE}"/>
              </a:ext>
            </a:extLst>
          </p:cNvPr>
          <p:cNvPicPr>
            <a:picLocks noChangeAspect="1"/>
          </p:cNvPicPr>
          <p:nvPr/>
        </p:nvPicPr>
        <p:blipFill>
          <a:blip r:embed="rId9"/>
          <a:stretch>
            <a:fillRect/>
          </a:stretch>
        </p:blipFill>
        <p:spPr>
          <a:xfrm>
            <a:off x="22234799" y="13872775"/>
            <a:ext cx="382478" cy="644625"/>
          </a:xfrm>
          <a:prstGeom prst="rect">
            <a:avLst/>
          </a:prstGeom>
        </p:spPr>
      </p:pic>
    </p:spTree>
    <p:extLst>
      <p:ext uri="{BB962C8B-B14F-4D97-AF65-F5344CB8AC3E}">
        <p14:creationId xmlns:p14="http://schemas.microsoft.com/office/powerpoint/2010/main" val="35602456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16AC8E-DEF2-4C78-ADE6-F9D399D87598}"/>
              </a:ext>
            </a:extLst>
          </p:cNvPr>
          <p:cNvSpPr>
            <a:spLocks noGrp="1"/>
          </p:cNvSpPr>
          <p:nvPr>
            <p:ph type="title"/>
          </p:nvPr>
        </p:nvSpPr>
        <p:spPr>
          <a:xfrm>
            <a:off x="1829038" y="1"/>
            <a:ext cx="20729101" cy="1523999"/>
          </a:xfrm>
        </p:spPr>
        <p:txBody>
          <a:bodyPr/>
          <a:lstStyle/>
          <a:p>
            <a:r>
              <a:rPr lang="sl-SI" sz="6000" b="1" dirty="0">
                <a:solidFill>
                  <a:srgbClr val="0047C3"/>
                </a:solidFill>
              </a:rPr>
              <a:t>VSEBINA KATEGORIJ</a:t>
            </a:r>
            <a:endParaRPr lang="sl-SI" sz="6000" b="1" dirty="0"/>
          </a:p>
        </p:txBody>
      </p:sp>
      <p:sp>
        <p:nvSpPr>
          <p:cNvPr id="3" name="Označba mesta besedila 2">
            <a:extLst>
              <a:ext uri="{FF2B5EF4-FFF2-40B4-BE49-F238E27FC236}">
                <a16:creationId xmlns:a16="http://schemas.microsoft.com/office/drawing/2014/main" id="{7D24E6E5-49AD-4AB2-BB50-8FA976CDECE6}"/>
              </a:ext>
            </a:extLst>
          </p:cNvPr>
          <p:cNvSpPr>
            <a:spLocks noGrp="1"/>
          </p:cNvSpPr>
          <p:nvPr>
            <p:ph type="body" sz="half" idx="1"/>
          </p:nvPr>
        </p:nvSpPr>
        <p:spPr>
          <a:xfrm>
            <a:off x="1570893" y="2870200"/>
            <a:ext cx="20400108" cy="12290981"/>
          </a:xfrm>
        </p:spPr>
        <p:txBody>
          <a:bodyPr/>
          <a:lstStyle/>
          <a:p>
            <a:endParaRPr lang="sl-SI" dirty="0"/>
          </a:p>
        </p:txBody>
      </p:sp>
      <p:pic>
        <p:nvPicPr>
          <p:cNvPr id="9" name="Slika 8">
            <a:extLst>
              <a:ext uri="{FF2B5EF4-FFF2-40B4-BE49-F238E27FC236}">
                <a16:creationId xmlns:a16="http://schemas.microsoft.com/office/drawing/2014/main" id="{AFC131F6-20EB-429F-B2C6-17E35D0FA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681" y="1219200"/>
            <a:ext cx="20340320" cy="14739938"/>
          </a:xfrm>
          <a:prstGeom prst="rect">
            <a:avLst/>
          </a:prstGeom>
        </p:spPr>
      </p:pic>
    </p:spTree>
    <p:extLst>
      <p:ext uri="{BB962C8B-B14F-4D97-AF65-F5344CB8AC3E}">
        <p14:creationId xmlns:p14="http://schemas.microsoft.com/office/powerpoint/2010/main" val="38973073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DE66EA30-6A7A-15EC-5EB1-869319444261}"/>
              </a:ext>
            </a:extLst>
          </p:cNvPr>
          <p:cNvSpPr txBox="1"/>
          <p:nvPr/>
        </p:nvSpPr>
        <p:spPr>
          <a:xfrm>
            <a:off x="1574800" y="482461"/>
            <a:ext cx="24561800" cy="16105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endParaRPr lang="sl-SI" sz="6000" b="1" dirty="0">
              <a:solidFill>
                <a:srgbClr val="C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sl-SI" sz="6000" b="1" dirty="0">
                <a:solidFill>
                  <a:srgbClr val="C00000"/>
                </a:solidFill>
                <a:effectLst/>
                <a:latin typeface="Segoe UI" panose="020B0502040204020203" pitchFamily="34" charset="0"/>
                <a:ea typeface="Times New Roman" panose="02020603050405020304" pitchFamily="18" charset="0"/>
                <a:cs typeface="Times New Roman" panose="02020603050405020304" pitchFamily="18" charset="0"/>
              </a:rPr>
              <a:t>Doživetja - Vnos vsebine</a:t>
            </a:r>
            <a:endParaRPr lang="sl-SI" sz="6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4400" dirty="0">
                <a:solidFill>
                  <a:srgbClr val="3C4D93"/>
                </a:solidFill>
                <a:effectLst/>
                <a:latin typeface="Segoe UI" panose="020B0502040204020203" pitchFamily="34" charset="0"/>
                <a:ea typeface="Times New Roman" panose="02020603050405020304" pitchFamily="18" charset="0"/>
                <a:cs typeface="Times New Roman" panose="02020603050405020304" pitchFamily="18" charset="0"/>
              </a:rPr>
              <a:t>Izbira kategorije </a:t>
            </a:r>
            <a:r>
              <a:rPr lang="sl-SI" sz="4400" dirty="0">
                <a:solidFill>
                  <a:srgbClr val="FF0000"/>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sl-SI"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5400" b="1" dirty="0">
                <a:solidFill>
                  <a:srgbClr val="C00000"/>
                </a:solidFill>
                <a:effectLst/>
                <a:latin typeface="Mukta"/>
                <a:ea typeface="Times New Roman" panose="02020603050405020304" pitchFamily="18" charset="0"/>
                <a:cs typeface="Segoe UI" panose="020B0502040204020203" pitchFamily="34" charset="0"/>
              </a:rPr>
              <a:t>Doživetja</a:t>
            </a:r>
          </a:p>
          <a:p>
            <a:pPr>
              <a:lnSpc>
                <a:spcPts val="1950"/>
              </a:lnSpc>
              <a:spcAft>
                <a:spcPts val="800"/>
              </a:spcAft>
            </a:pPr>
            <a:endParaRPr lang="sl-SI" sz="5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4400" dirty="0">
                <a:solidFill>
                  <a:srgbClr val="3C4D93"/>
                </a:solidFill>
                <a:effectLst/>
                <a:latin typeface="Segoe UI" panose="020B0502040204020203" pitchFamily="34" charset="0"/>
                <a:ea typeface="Times New Roman" panose="02020603050405020304" pitchFamily="18" charset="0"/>
                <a:cs typeface="Times New Roman" panose="02020603050405020304" pitchFamily="18" charset="0"/>
              </a:rPr>
              <a:t>Izbira podkategorije</a:t>
            </a:r>
            <a:endParaRPr lang="sl-SI" sz="4000" dirty="0">
              <a:solidFill>
                <a:srgbClr val="3C4D93"/>
              </a:solidFill>
              <a:effectLst/>
              <a:latin typeface="Calibri" panose="020F0502020204030204" pitchFamily="34" charset="0"/>
              <a:ea typeface="Calibri" panose="020F0502020204030204" pitchFamily="34" charset="0"/>
              <a:cs typeface="Times New Roman" panose="02020603050405020304" pitchFamily="18" charset="0"/>
            </a:endParaRPr>
          </a:p>
          <a:p>
            <a:pPr>
              <a:lnSpc>
                <a:spcPts val="1950"/>
              </a:lnSpc>
              <a:spcAft>
                <a:spcPts val="800"/>
              </a:spcAft>
            </a:pPr>
            <a:endParaRPr lang="sl-SI" sz="5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950"/>
              </a:lnSpc>
              <a:spcAft>
                <a:spcPts val="800"/>
              </a:spcAft>
            </a:pPr>
            <a:r>
              <a:rPr lang="sl-SI" sz="4800" b="1" dirty="0">
                <a:solidFill>
                  <a:srgbClr val="54575C"/>
                </a:solidFill>
                <a:effectLst/>
                <a:latin typeface="Mukta"/>
                <a:ea typeface="Times New Roman" panose="02020603050405020304" pitchFamily="18" charset="0"/>
                <a:cs typeface="Segoe UI" panose="020B0502040204020203" pitchFamily="34" charset="0"/>
              </a:rPr>
              <a:t>Po sledeh dediščine</a:t>
            </a:r>
            <a:endParaRPr lang="sl-SI" sz="4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00"/>
              </a:spcAft>
            </a:pPr>
            <a:r>
              <a:rPr lang="sl-SI" sz="4800" b="1" dirty="0">
                <a:solidFill>
                  <a:srgbClr val="54575C"/>
                </a:solidFill>
                <a:effectLst/>
                <a:latin typeface="Mukta"/>
                <a:ea typeface="Times New Roman" panose="02020603050405020304" pitchFamily="18" charset="0"/>
                <a:cs typeface="Segoe UI" panose="020B0502040204020203" pitchFamily="34" charset="0"/>
              </a:rPr>
              <a:t>Okusna doživetja</a:t>
            </a:r>
            <a:endParaRPr lang="sl-SI" sz="4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00"/>
              </a:spcAft>
            </a:pPr>
            <a:r>
              <a:rPr lang="sl-SI" sz="4800" b="1" dirty="0">
                <a:solidFill>
                  <a:srgbClr val="54575C"/>
                </a:solidFill>
                <a:effectLst/>
                <a:latin typeface="Mukta"/>
                <a:ea typeface="Times New Roman" panose="02020603050405020304" pitchFamily="18" charset="0"/>
                <a:cs typeface="Segoe UI" panose="020B0502040204020203" pitchFamily="34" charset="0"/>
              </a:rPr>
              <a:t>Vodna in podzemna</a:t>
            </a:r>
            <a:endParaRPr lang="sl-SI" sz="4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00"/>
              </a:spcAft>
            </a:pPr>
            <a:r>
              <a:rPr lang="sl-SI" sz="4800" b="1" dirty="0">
                <a:solidFill>
                  <a:srgbClr val="54575C"/>
                </a:solidFill>
                <a:effectLst/>
                <a:latin typeface="Mukta"/>
                <a:ea typeface="Times New Roman" panose="02020603050405020304" pitchFamily="18" charset="0"/>
                <a:cs typeface="Segoe UI" panose="020B0502040204020203" pitchFamily="34" charset="0"/>
              </a:rPr>
              <a:t>Raj za kolesarje</a:t>
            </a:r>
            <a:endParaRPr lang="sl-SI" sz="4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00"/>
              </a:spcAft>
            </a:pPr>
            <a:r>
              <a:rPr lang="sl-SI" sz="4800" b="1" dirty="0">
                <a:solidFill>
                  <a:srgbClr val="54575C"/>
                </a:solidFill>
                <a:effectLst/>
                <a:latin typeface="Mukta"/>
                <a:ea typeface="Times New Roman" panose="02020603050405020304" pitchFamily="18" charset="0"/>
                <a:cs typeface="Segoe UI" panose="020B0502040204020203" pitchFamily="34" charset="0"/>
              </a:rPr>
              <a:t>Družinska doživetja</a:t>
            </a:r>
            <a:endParaRPr lang="sl-SI" sz="4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00"/>
              </a:spcAft>
            </a:pPr>
            <a:r>
              <a:rPr lang="sl-SI" sz="4800" b="1" dirty="0">
                <a:solidFill>
                  <a:srgbClr val="54575C"/>
                </a:solidFill>
                <a:effectLst/>
                <a:latin typeface="Mukta"/>
                <a:ea typeface="Times New Roman" panose="02020603050405020304" pitchFamily="18" charset="0"/>
                <a:cs typeface="Segoe UI" panose="020B0502040204020203" pitchFamily="34" charset="0"/>
              </a:rPr>
              <a:t>Aktivna doživetja/Atrakcije</a:t>
            </a:r>
          </a:p>
          <a:p>
            <a:pPr>
              <a:lnSpc>
                <a:spcPct val="107000"/>
              </a:lnSpc>
              <a:spcAft>
                <a:spcPts val="300"/>
              </a:spcAft>
            </a:pPr>
            <a:endParaRPr lang="sl-SI"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00"/>
              </a:spcAft>
            </a:pPr>
            <a:r>
              <a:rPr lang="sl-SI" sz="4400" b="1"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 </a:t>
            </a:r>
          </a:p>
          <a:p>
            <a:pPr>
              <a:lnSpc>
                <a:spcPct val="107000"/>
              </a:lnSpc>
              <a:spcAft>
                <a:spcPts val="300"/>
              </a:spcAft>
            </a:pPr>
            <a:endParaRPr lang="sl-SI" sz="4400" b="1" dirty="0">
              <a:solidFill>
                <a:srgbClr val="212529"/>
              </a:solidFill>
              <a:latin typeface="Segoe UI" panose="020B0502040204020203" pitchFamily="34" charset="0"/>
              <a:ea typeface="Calibri" panose="020F0502020204030204" pitchFamily="34" charset="0"/>
              <a:cs typeface="Times New Roman" panose="02020603050405020304" pitchFamily="18" charset="0"/>
            </a:endParaRPr>
          </a:p>
          <a:p>
            <a:pPr>
              <a:lnSpc>
                <a:spcPct val="107000"/>
              </a:lnSpc>
              <a:spcAft>
                <a:spcPts val="300"/>
              </a:spcAft>
            </a:pPr>
            <a:endParaRPr lang="sl-SI"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SzPts val="1000"/>
              <a:buFont typeface="Symbol" panose="05050102010706020507" pitchFamily="18" charset="2"/>
              <a:buChar char=""/>
              <a:tabLst>
                <a:tab pos="457200" algn="l"/>
              </a:tabLst>
            </a:pPr>
            <a:r>
              <a:rPr lang="sl-SI" sz="4800" b="1" u="sng" cap="all" dirty="0">
                <a:solidFill>
                  <a:srgbClr val="114CC4"/>
                </a:solidFill>
                <a:effectLst/>
                <a:latin typeface="Mukta"/>
                <a:ea typeface="Times New Roman" panose="02020603050405020304" pitchFamily="18" charset="0"/>
                <a:cs typeface="Times New Roman" panose="02020603050405020304" pitchFamily="18" charset="0"/>
                <a:hlinkClick r:id="rId2"/>
              </a:rPr>
              <a:t>SLO</a:t>
            </a:r>
            <a:r>
              <a:rPr lang="sl-SI" sz="4800" b="1" u="sng" cap="all" dirty="0">
                <a:solidFill>
                  <a:srgbClr val="114CC4"/>
                </a:solidFill>
                <a:effectLst/>
                <a:latin typeface="Mukta"/>
                <a:ea typeface="Times New Roman" panose="02020603050405020304" pitchFamily="18" charset="0"/>
                <a:cs typeface="Times New Roman" panose="02020603050405020304" pitchFamily="18" charset="0"/>
              </a:rPr>
              <a:t> </a:t>
            </a:r>
            <a:r>
              <a:rPr lang="sl-SI" sz="4800" b="1" cap="all" dirty="0">
                <a:solidFill>
                  <a:srgbClr val="114CC4"/>
                </a:solidFill>
                <a:effectLst/>
                <a:latin typeface="Mukta"/>
                <a:ea typeface="Times New Roman" panose="02020603050405020304" pitchFamily="18" charset="0"/>
                <a:cs typeface="Times New Roman" panose="02020603050405020304" pitchFamily="18" charset="0"/>
              </a:rPr>
              <a:t>   </a:t>
            </a:r>
            <a:r>
              <a:rPr lang="sl-SI" sz="4800" b="1" u="sng" cap="all" dirty="0">
                <a:solidFill>
                  <a:srgbClr val="114CC4"/>
                </a:solidFill>
                <a:effectLst/>
                <a:latin typeface="Mukta"/>
                <a:ea typeface="Times New Roman" panose="02020603050405020304" pitchFamily="18" charset="0"/>
                <a:cs typeface="Times New Roman" panose="02020603050405020304" pitchFamily="18" charset="0"/>
              </a:rPr>
              <a:t> </a:t>
            </a:r>
            <a:r>
              <a:rPr lang="sl-SI" sz="4000" u="sng" cap="all" dirty="0">
                <a:solidFill>
                  <a:schemeClr val="accent6">
                    <a:lumMod val="75000"/>
                  </a:schemeClr>
                </a:solidFill>
                <a:effectLst/>
                <a:latin typeface="Mukta"/>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ANG</a:t>
            </a:r>
            <a:r>
              <a:rPr lang="sl-SI" sz="4000" u="sng" cap="all" dirty="0">
                <a:solidFill>
                  <a:schemeClr val="accent6">
                    <a:lumMod val="75000"/>
                  </a:schemeClr>
                </a:solidFill>
                <a:effectLst/>
                <a:latin typeface="Mukta"/>
                <a:ea typeface="Times New Roman" panose="02020603050405020304" pitchFamily="18" charset="0"/>
                <a:cs typeface="Times New Roman" panose="02020603050405020304" pitchFamily="18" charset="0"/>
              </a:rPr>
              <a:t> </a:t>
            </a:r>
            <a:r>
              <a:rPr lang="sl-SI" sz="4000" cap="all" dirty="0">
                <a:solidFill>
                  <a:schemeClr val="accent6">
                    <a:lumMod val="75000"/>
                  </a:schemeClr>
                </a:solidFill>
                <a:effectLst/>
                <a:latin typeface="Mukta"/>
                <a:ea typeface="Times New Roman" panose="02020603050405020304" pitchFamily="18" charset="0"/>
                <a:cs typeface="Times New Roman" panose="02020603050405020304" pitchFamily="18" charset="0"/>
              </a:rPr>
              <a:t> </a:t>
            </a:r>
            <a:r>
              <a:rPr lang="sl-SI" sz="4000" cap="all" dirty="0">
                <a:solidFill>
                  <a:srgbClr val="8B9298"/>
                </a:solidFill>
                <a:effectLst/>
                <a:latin typeface="Mukta"/>
                <a:ea typeface="Times New Roman" panose="02020603050405020304" pitchFamily="18" charset="0"/>
                <a:cs typeface="Times New Roman" panose="02020603050405020304" pitchFamily="18" charset="0"/>
              </a:rPr>
              <a:t>  </a:t>
            </a:r>
            <a:r>
              <a:rPr lang="sl-SI" sz="4000" u="sng" cap="all" dirty="0">
                <a:solidFill>
                  <a:srgbClr val="8B9298"/>
                </a:solidFill>
                <a:effectLst/>
                <a:latin typeface="Mukta"/>
                <a:ea typeface="Times New Roman" panose="02020603050405020304" pitchFamily="18" charset="0"/>
                <a:cs typeface="Times New Roman" panose="02020603050405020304" pitchFamily="18" charset="0"/>
              </a:rPr>
              <a:t> ITA</a:t>
            </a:r>
            <a:endParaRPr lang="sl-SI"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sl-SI"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sl-SI"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40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Slika 5" descr="Women leaving plane">
            <a:extLst>
              <a:ext uri="{FF2B5EF4-FFF2-40B4-BE49-F238E27FC236}">
                <a16:creationId xmlns:a16="http://schemas.microsoft.com/office/drawing/2014/main" id="{311566D7-4EF2-7218-0B1A-A66637FA6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400" y="6121400"/>
            <a:ext cx="12928600" cy="9583737"/>
          </a:xfrm>
          <a:prstGeom prst="rect">
            <a:avLst/>
          </a:prstGeom>
        </p:spPr>
      </p:pic>
    </p:spTree>
    <p:extLst>
      <p:ext uri="{BB962C8B-B14F-4D97-AF65-F5344CB8AC3E}">
        <p14:creationId xmlns:p14="http://schemas.microsoft.com/office/powerpoint/2010/main" val="20809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descr="Slika, ki vsebuje besede gora, zunanje, narava, grapa&#10;&#10;Opis je samodejno ustvarjen">
            <a:extLst>
              <a:ext uri="{FF2B5EF4-FFF2-40B4-BE49-F238E27FC236}">
                <a16:creationId xmlns:a16="http://schemas.microsoft.com/office/drawing/2014/main" id="{9E95ACF8-CFC9-68DF-3F5E-B989D7E476C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80883" y="5558588"/>
            <a:ext cx="14903117" cy="10355659"/>
          </a:xfrm>
          <a:prstGeom prst="rect">
            <a:avLst/>
          </a:prstGeom>
          <a:ln>
            <a:noFill/>
          </a:ln>
          <a:effectLst>
            <a:outerShdw blurRad="292100" dist="139700" dir="2700000" algn="tl" rotWithShape="0">
              <a:srgbClr val="333333">
                <a:alpha val="65000"/>
              </a:srgbClr>
            </a:outerShdw>
            <a:softEdge rad="63500"/>
          </a:effectLst>
        </p:spPr>
      </p:pic>
      <p:pic>
        <p:nvPicPr>
          <p:cNvPr id="46" name="Slika 45">
            <a:extLst>
              <a:ext uri="{FF2B5EF4-FFF2-40B4-BE49-F238E27FC236}">
                <a16:creationId xmlns:a16="http://schemas.microsoft.com/office/drawing/2014/main" id="{6836DA84-B570-12A1-043E-75A57180A19D}"/>
              </a:ext>
            </a:extLst>
          </p:cNvPr>
          <p:cNvPicPr>
            <a:picLocks noChangeAspect="1"/>
          </p:cNvPicPr>
          <p:nvPr/>
        </p:nvPicPr>
        <p:blipFill>
          <a:blip r:embed="rId18"/>
          <a:stretch>
            <a:fillRect/>
          </a:stretch>
        </p:blipFill>
        <p:spPr>
          <a:xfrm>
            <a:off x="609600" y="368041"/>
            <a:ext cx="10098504" cy="15546206"/>
          </a:xfrm>
          <a:prstGeom prst="rect">
            <a:avLst/>
          </a:prstGeom>
        </p:spPr>
      </p:pic>
    </p:spTree>
    <p:controls>
      <mc:AlternateContent xmlns:mc="http://schemas.openxmlformats.org/markup-compatibility/2006">
        <mc:Choice xmlns:v="urn:schemas-microsoft-com:vml" Requires="v">
          <p:control name="HTMLText1" r:id="rId1" imgW="914400" imgH="228600"/>
        </mc:Choice>
        <mc:Fallback>
          <p:control name="HTMLText1" r:id="rId1" imgW="914400" imgH="228600">
            <p:pic>
              <p:nvPicPr>
                <p:cNvPr id="27" name="HTMLText1">
                  <a:extLst>
                    <a:ext uri="{FF2B5EF4-FFF2-40B4-BE49-F238E27FC236}">
                      <a16:creationId xmlns:a16="http://schemas.microsoft.com/office/drawing/2014/main" id="{81C89A95-18B6-12C0-2D3B-E7C8F0D71DB6}"/>
                    </a:ext>
                  </a:extLst>
                </p:cNvPr>
                <p:cNvPicPr preferRelativeResize="0">
                  <a:picLocks noChangeArrowheads="1" noChangeShapeType="1"/>
                </p:cNvPicPr>
                <p:nvPr/>
              </p:nvPicPr>
              <p:blipFill>
                <a:blip r:embed="rId19"/>
                <a:srcRect/>
                <a:stretch>
                  <a:fillRect/>
                </a:stretch>
              </p:blipFill>
              <p:spPr bwMode="auto">
                <a:xfrm>
                  <a:off x="152400" y="1524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2" r:id="rId2" imgW="914400" imgH="228600"/>
        </mc:Choice>
        <mc:Fallback>
          <p:control name="HTMLText2" r:id="rId2" imgW="914400" imgH="228600">
            <p:pic>
              <p:nvPicPr>
                <p:cNvPr id="28" name="HTMLText2">
                  <a:extLst>
                    <a:ext uri="{FF2B5EF4-FFF2-40B4-BE49-F238E27FC236}">
                      <a16:creationId xmlns:a16="http://schemas.microsoft.com/office/drawing/2014/main" id="{2CB37579-EDEF-6945-0059-5D72BB2F2C0B}"/>
                    </a:ext>
                  </a:extLst>
                </p:cNvPr>
                <p:cNvPicPr preferRelativeResize="0">
                  <a:picLocks noChangeArrowheads="1" noChangeShapeType="1"/>
                </p:cNvPicPr>
                <p:nvPr/>
              </p:nvPicPr>
              <p:blipFill>
                <a:blip r:embed="rId20"/>
                <a:srcRect/>
                <a:stretch>
                  <a:fillRect/>
                </a:stretch>
              </p:blipFill>
              <p:spPr bwMode="auto">
                <a:xfrm>
                  <a:off x="152400" y="1524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3" r:id="rId3" imgW="914400" imgH="228600"/>
        </mc:Choice>
        <mc:Fallback>
          <p:control name="HTMLText3" r:id="rId3" imgW="914400" imgH="228600">
            <p:pic>
              <p:nvPicPr>
                <p:cNvPr id="29" name="HTMLText3">
                  <a:extLst>
                    <a:ext uri="{FF2B5EF4-FFF2-40B4-BE49-F238E27FC236}">
                      <a16:creationId xmlns:a16="http://schemas.microsoft.com/office/drawing/2014/main" id="{C2441844-E078-7504-975E-92A5B5B5974A}"/>
                    </a:ext>
                  </a:extLst>
                </p:cNvPr>
                <p:cNvPicPr preferRelativeResize="0">
                  <a:picLocks noChangeArrowheads="1" noChangeShapeType="1"/>
                </p:cNvPicPr>
                <p:nvPr/>
              </p:nvPicPr>
              <p:blipFill>
                <a:blip r:embed="rId21"/>
                <a:srcRect/>
                <a:stretch>
                  <a:fillRect/>
                </a:stretch>
              </p:blipFill>
              <p:spPr bwMode="auto">
                <a:xfrm>
                  <a:off x="152400" y="1524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Select1" r:id="rId4" imgW="2865240" imgH="228600"/>
        </mc:Choice>
        <mc:Fallback>
          <p:control name="HTMLSelect1" r:id="rId4" imgW="2865240" imgH="228600">
            <p:pic>
              <p:nvPicPr>
                <p:cNvPr id="30" name="HTMLSelect1">
                  <a:extLst>
                    <a:ext uri="{FF2B5EF4-FFF2-40B4-BE49-F238E27FC236}">
                      <a16:creationId xmlns:a16="http://schemas.microsoft.com/office/drawing/2014/main" id="{B2C1F41C-5A18-39BE-BE51-13D3803F647B}"/>
                    </a:ext>
                  </a:extLst>
                </p:cNvPr>
                <p:cNvPicPr preferRelativeResize="0">
                  <a:picLocks noChangeArrowheads="1" noChangeShapeType="1"/>
                </p:cNvPicPr>
                <p:nvPr/>
              </p:nvPicPr>
              <p:blipFill>
                <a:blip r:embed="rId22"/>
                <a:srcRect/>
                <a:stretch>
                  <a:fillRect/>
                </a:stretch>
              </p:blipFill>
              <p:spPr bwMode="auto">
                <a:xfrm>
                  <a:off x="152400" y="1524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4" r:id="rId5" imgW="914400" imgH="228600"/>
        </mc:Choice>
        <mc:Fallback>
          <p:control name="HTMLText4" r:id="rId5" imgW="914400" imgH="228600">
            <p:pic>
              <p:nvPicPr>
                <p:cNvPr id="31" name="HTMLText4">
                  <a:extLst>
                    <a:ext uri="{FF2B5EF4-FFF2-40B4-BE49-F238E27FC236}">
                      <a16:creationId xmlns:a16="http://schemas.microsoft.com/office/drawing/2014/main" id="{A4AD44F0-31A0-DB72-59CA-104B2CBE0318}"/>
                    </a:ext>
                  </a:extLst>
                </p:cNvPr>
                <p:cNvPicPr preferRelativeResize="0">
                  <a:picLocks noChangeArrowheads="1" noChangeShapeType="1"/>
                </p:cNvPicPr>
                <p:nvPr/>
              </p:nvPicPr>
              <p:blipFill>
                <a:blip r:embed="rId23"/>
                <a:srcRect/>
                <a:stretch>
                  <a:fillRect/>
                </a:stretch>
              </p:blipFill>
              <p:spPr bwMode="auto">
                <a:xfrm>
                  <a:off x="152400" y="1524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5" r:id="rId6" imgW="914400" imgH="228600"/>
        </mc:Choice>
        <mc:Fallback>
          <p:control name="HTMLText5" r:id="rId6" imgW="914400" imgH="228600">
            <p:pic>
              <p:nvPicPr>
                <p:cNvPr id="33" name="HTMLText5">
                  <a:extLst>
                    <a:ext uri="{FF2B5EF4-FFF2-40B4-BE49-F238E27FC236}">
                      <a16:creationId xmlns:a16="http://schemas.microsoft.com/office/drawing/2014/main" id="{44EE4C40-7B33-9E96-5DAA-172EA884FF0F}"/>
                    </a:ext>
                  </a:extLst>
                </p:cNvPr>
                <p:cNvPicPr preferRelativeResize="0">
                  <a:picLocks noChangeArrowheads="1" noChangeShapeType="1"/>
                </p:cNvPicPr>
                <p:nvPr/>
              </p:nvPicPr>
              <p:blipFill>
                <a:blip r:embed="rId24"/>
                <a:srcRect/>
                <a:stretch>
                  <a:fillRect/>
                </a:stretch>
              </p:blipFill>
              <p:spPr bwMode="auto">
                <a:xfrm>
                  <a:off x="152400" y="1524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6" r:id="rId7" imgW="914400" imgH="228600"/>
        </mc:Choice>
        <mc:Fallback>
          <p:control name="HTMLText6" r:id="rId7" imgW="914400" imgH="228600">
            <p:pic>
              <p:nvPicPr>
                <p:cNvPr id="34" name="HTMLText6">
                  <a:extLst>
                    <a:ext uri="{FF2B5EF4-FFF2-40B4-BE49-F238E27FC236}">
                      <a16:creationId xmlns:a16="http://schemas.microsoft.com/office/drawing/2014/main" id="{7697EF83-C75E-B581-8D41-B2E482F0F867}"/>
                    </a:ext>
                  </a:extLst>
                </p:cNvPr>
                <p:cNvPicPr preferRelativeResize="0">
                  <a:picLocks noChangeArrowheads="1" noChangeShapeType="1"/>
                </p:cNvPicPr>
                <p:nvPr/>
              </p:nvPicPr>
              <p:blipFill>
                <a:blip r:embed="rId25"/>
                <a:srcRect/>
                <a:stretch>
                  <a:fillRect/>
                </a:stretch>
              </p:blipFill>
              <p:spPr bwMode="auto">
                <a:xfrm>
                  <a:off x="152400" y="1524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7" r:id="rId8" imgW="914400" imgH="228600"/>
        </mc:Choice>
        <mc:Fallback>
          <p:control name="HTMLText7" r:id="rId8" imgW="914400" imgH="228600">
            <p:pic>
              <p:nvPicPr>
                <p:cNvPr id="35" name="HTMLText7">
                  <a:extLst>
                    <a:ext uri="{FF2B5EF4-FFF2-40B4-BE49-F238E27FC236}">
                      <a16:creationId xmlns:a16="http://schemas.microsoft.com/office/drawing/2014/main" id="{30CA8905-1CE5-71CF-89D0-1617A8B59EE7}"/>
                    </a:ext>
                  </a:extLst>
                </p:cNvPr>
                <p:cNvPicPr preferRelativeResize="0">
                  <a:picLocks noChangeArrowheads="1" noChangeShapeType="1"/>
                </p:cNvPicPr>
                <p:nvPr/>
              </p:nvPicPr>
              <p:blipFill>
                <a:blip r:embed="rId26"/>
                <a:srcRect/>
                <a:stretch>
                  <a:fillRect/>
                </a:stretch>
              </p:blipFill>
              <p:spPr bwMode="auto">
                <a:xfrm>
                  <a:off x="152400" y="1524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8" r:id="rId9" imgW="914400" imgH="228600"/>
        </mc:Choice>
        <mc:Fallback>
          <p:control name="HTMLText8" r:id="rId9" imgW="914400" imgH="228600">
            <p:pic>
              <p:nvPicPr>
                <p:cNvPr id="37" name="HTMLText8">
                  <a:extLst>
                    <a:ext uri="{FF2B5EF4-FFF2-40B4-BE49-F238E27FC236}">
                      <a16:creationId xmlns:a16="http://schemas.microsoft.com/office/drawing/2014/main" id="{A1DE2740-256B-0808-6385-D709E422882C}"/>
                    </a:ext>
                  </a:extLst>
                </p:cNvPr>
                <p:cNvPicPr preferRelativeResize="0">
                  <a:picLocks noChangeArrowheads="1" noChangeShapeType="1"/>
                </p:cNvPicPr>
                <p:nvPr/>
              </p:nvPicPr>
              <p:blipFill>
                <a:blip r:embed="rId27"/>
                <a:srcRect/>
                <a:stretch>
                  <a:fillRect/>
                </a:stretch>
              </p:blipFill>
              <p:spPr bwMode="auto">
                <a:xfrm>
                  <a:off x="152400" y="1524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Checkbox1" r:id="rId10" imgW="228600" imgH="274320"/>
        </mc:Choice>
        <mc:Fallback>
          <p:control name="HTMLCheckbox1" r:id="rId10" imgW="228600" imgH="274320">
            <p:pic>
              <p:nvPicPr>
                <p:cNvPr id="38" name="HTMLCheckbox1">
                  <a:extLst>
                    <a:ext uri="{FF2B5EF4-FFF2-40B4-BE49-F238E27FC236}">
                      <a16:creationId xmlns:a16="http://schemas.microsoft.com/office/drawing/2014/main" id="{F0BBA4F8-EB57-490B-AAE4-079B0B48134B}"/>
                    </a:ext>
                  </a:extLst>
                </p:cNvPr>
                <p:cNvPicPr preferRelativeResize="0">
                  <a:picLocks noChangeArrowheads="1" noChangeShapeType="1"/>
                </p:cNvPicPr>
                <p:nvPr/>
              </p:nvPicPr>
              <p:blipFill>
                <a:blip r:embed="rId28"/>
                <a:srcRect/>
                <a:stretch>
                  <a:fillRect/>
                </a:stretch>
              </p:blipFill>
              <p:spPr bwMode="auto">
                <a:xfrm>
                  <a:off x="152400" y="152400"/>
                  <a:ext cx="1371600" cy="274638"/>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Checkbox2" r:id="rId11" imgW="228600" imgH="274320"/>
        </mc:Choice>
        <mc:Fallback>
          <p:control name="HTMLCheckbox2" r:id="rId11" imgW="228600" imgH="274320">
            <p:pic>
              <p:nvPicPr>
                <p:cNvPr id="39" name="HTMLCheckbox2">
                  <a:extLst>
                    <a:ext uri="{FF2B5EF4-FFF2-40B4-BE49-F238E27FC236}">
                      <a16:creationId xmlns:a16="http://schemas.microsoft.com/office/drawing/2014/main" id="{6DFEDA8E-CB88-5445-784B-A94085BC7DD3}"/>
                    </a:ext>
                  </a:extLst>
                </p:cNvPr>
                <p:cNvPicPr preferRelativeResize="0">
                  <a:picLocks noChangeArrowheads="1" noChangeShapeType="1"/>
                </p:cNvPicPr>
                <p:nvPr/>
              </p:nvPicPr>
              <p:blipFill>
                <a:blip r:embed="rId28"/>
                <a:srcRect/>
                <a:stretch>
                  <a:fillRect/>
                </a:stretch>
              </p:blipFill>
              <p:spPr bwMode="auto">
                <a:xfrm>
                  <a:off x="152400" y="152400"/>
                  <a:ext cx="1371600" cy="274638"/>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Checkbox3" r:id="rId12" imgW="228600" imgH="274320"/>
        </mc:Choice>
        <mc:Fallback>
          <p:control name="HTMLCheckbox3" r:id="rId12" imgW="228600" imgH="274320">
            <p:pic>
              <p:nvPicPr>
                <p:cNvPr id="40" name="HTMLCheckbox3">
                  <a:extLst>
                    <a:ext uri="{FF2B5EF4-FFF2-40B4-BE49-F238E27FC236}">
                      <a16:creationId xmlns:a16="http://schemas.microsoft.com/office/drawing/2014/main" id="{BA18DA6D-6526-330E-6763-D4BA8B2314B1}"/>
                    </a:ext>
                  </a:extLst>
                </p:cNvPr>
                <p:cNvPicPr preferRelativeResize="0">
                  <a:picLocks noChangeArrowheads="1" noChangeShapeType="1"/>
                </p:cNvPicPr>
                <p:nvPr/>
              </p:nvPicPr>
              <p:blipFill>
                <a:blip r:embed="rId29"/>
                <a:srcRect/>
                <a:stretch>
                  <a:fillRect/>
                </a:stretch>
              </p:blipFill>
              <p:spPr bwMode="auto">
                <a:xfrm>
                  <a:off x="152400" y="152400"/>
                  <a:ext cx="1371600" cy="274638"/>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Checkbox4" r:id="rId13" imgW="228600" imgH="274320"/>
        </mc:Choice>
        <mc:Fallback>
          <p:control name="HTMLCheckbox4" r:id="rId13" imgW="228600" imgH="274320">
            <p:pic>
              <p:nvPicPr>
                <p:cNvPr id="41" name="HTMLCheckbox4">
                  <a:extLst>
                    <a:ext uri="{FF2B5EF4-FFF2-40B4-BE49-F238E27FC236}">
                      <a16:creationId xmlns:a16="http://schemas.microsoft.com/office/drawing/2014/main" id="{692D93CF-636E-9B6A-2A50-97524ABCA729}"/>
                    </a:ext>
                  </a:extLst>
                </p:cNvPr>
                <p:cNvPicPr preferRelativeResize="0">
                  <a:picLocks noChangeArrowheads="1" noChangeShapeType="1"/>
                </p:cNvPicPr>
                <p:nvPr/>
              </p:nvPicPr>
              <p:blipFill>
                <a:blip r:embed="rId29"/>
                <a:srcRect/>
                <a:stretch>
                  <a:fillRect/>
                </a:stretch>
              </p:blipFill>
              <p:spPr bwMode="auto">
                <a:xfrm>
                  <a:off x="152400" y="152400"/>
                  <a:ext cx="1371600" cy="274638"/>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Checkbox5" r:id="rId14" imgW="228600" imgH="274320"/>
        </mc:Choice>
        <mc:Fallback>
          <p:control name="HTMLCheckbox5" r:id="rId14" imgW="228600" imgH="274320">
            <p:pic>
              <p:nvPicPr>
                <p:cNvPr id="42" name="HTMLCheckbox5">
                  <a:extLst>
                    <a:ext uri="{FF2B5EF4-FFF2-40B4-BE49-F238E27FC236}">
                      <a16:creationId xmlns:a16="http://schemas.microsoft.com/office/drawing/2014/main" id="{19C5DAD4-0103-9533-BC00-909BB247E67F}"/>
                    </a:ext>
                  </a:extLst>
                </p:cNvPr>
                <p:cNvPicPr preferRelativeResize="0">
                  <a:picLocks noChangeArrowheads="1" noChangeShapeType="1"/>
                </p:cNvPicPr>
                <p:nvPr/>
              </p:nvPicPr>
              <p:blipFill>
                <a:blip r:embed="rId28"/>
                <a:srcRect/>
                <a:stretch>
                  <a:fillRect/>
                </a:stretch>
              </p:blipFill>
              <p:spPr bwMode="auto">
                <a:xfrm>
                  <a:off x="152400" y="152400"/>
                  <a:ext cx="1371600" cy="274638"/>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9" r:id="rId15" imgW="914400" imgH="228600"/>
        </mc:Choice>
        <mc:Fallback>
          <p:control name="HTMLText9" r:id="rId15" imgW="914400" imgH="228600">
            <p:pic>
              <p:nvPicPr>
                <p:cNvPr id="44" name="HTMLText9">
                  <a:extLst>
                    <a:ext uri="{FF2B5EF4-FFF2-40B4-BE49-F238E27FC236}">
                      <a16:creationId xmlns:a16="http://schemas.microsoft.com/office/drawing/2014/main" id="{5CA480E2-8B29-8DA6-A7B7-28DCA2EBC28B}"/>
                    </a:ext>
                  </a:extLst>
                </p:cNvPr>
                <p:cNvPicPr preferRelativeResize="0">
                  <a:picLocks noChangeArrowheads="1" noChangeShapeType="1"/>
                </p:cNvPicPr>
                <p:nvPr/>
              </p:nvPicPr>
              <p:blipFill>
                <a:blip r:embed="rId27"/>
                <a:srcRect/>
                <a:stretch>
                  <a:fillRect/>
                </a:stretch>
              </p:blipFill>
              <p:spPr bwMode="auto">
                <a:xfrm>
                  <a:off x="152400" y="1524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14819868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lika, ki vsebuje besede voda, nebo, zunanje, narava&#10;&#10;Opis je samodejno ustvarjen">
            <a:extLst>
              <a:ext uri="{FF2B5EF4-FFF2-40B4-BE49-F238E27FC236}">
                <a16:creationId xmlns:a16="http://schemas.microsoft.com/office/drawing/2014/main" id="{88728C25-43F8-A020-CB48-94D32C9FF4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9326" y="5101389"/>
            <a:ext cx="14734674" cy="10857749"/>
          </a:xfrm>
          <a:prstGeom prst="rect">
            <a:avLst/>
          </a:prstGeom>
          <a:effectLst>
            <a:softEdge rad="127000"/>
          </a:effectLst>
        </p:spPr>
      </p:pic>
      <p:pic>
        <p:nvPicPr>
          <p:cNvPr id="4" name="Slika 3">
            <a:extLst>
              <a:ext uri="{FF2B5EF4-FFF2-40B4-BE49-F238E27FC236}">
                <a16:creationId xmlns:a16="http://schemas.microsoft.com/office/drawing/2014/main" id="{017E980A-DC2D-695A-CC75-6F7C4756C07D}"/>
              </a:ext>
            </a:extLst>
          </p:cNvPr>
          <p:cNvPicPr>
            <a:picLocks noChangeAspect="1"/>
          </p:cNvPicPr>
          <p:nvPr/>
        </p:nvPicPr>
        <p:blipFill>
          <a:blip r:embed="rId3"/>
          <a:stretch>
            <a:fillRect/>
          </a:stretch>
        </p:blipFill>
        <p:spPr>
          <a:xfrm>
            <a:off x="457203" y="-577516"/>
            <a:ext cx="12184222" cy="16338884"/>
          </a:xfrm>
          <a:prstGeom prst="rect">
            <a:avLst/>
          </a:prstGeom>
        </p:spPr>
      </p:pic>
    </p:spTree>
    <p:extLst>
      <p:ext uri="{BB962C8B-B14F-4D97-AF65-F5344CB8AC3E}">
        <p14:creationId xmlns:p14="http://schemas.microsoft.com/office/powerpoint/2010/main" val="92042813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7BD9C34-03F0-AE3B-A2A4-CB4E161589D1}"/>
              </a:ext>
            </a:extLst>
          </p:cNvPr>
          <p:cNvSpPr>
            <a:spLocks noGrp="1"/>
          </p:cNvSpPr>
          <p:nvPr>
            <p:ph type="title"/>
          </p:nvPr>
        </p:nvSpPr>
        <p:spPr>
          <a:xfrm>
            <a:off x="1" y="-457200"/>
            <a:ext cx="21851558" cy="7981317"/>
          </a:xfrm>
        </p:spPr>
        <p:txBody>
          <a:bodyPr/>
          <a:lstStyle/>
          <a:p>
            <a:br>
              <a:rPr lang="sl-SI" dirty="0">
                <a:hlinkClick r:id="rId2" action="ppaction://hlinkfile"/>
              </a:rPr>
            </a:br>
            <a:r>
              <a:rPr lang="sl-SI" dirty="0">
                <a:hlinkClick r:id="rId2" action="ppaction://hlinkfile"/>
              </a:rPr>
              <a:t> PROMO VIDEO SLOVENSKI TURISTIČNI VODNIK</a:t>
            </a:r>
            <a:endParaRPr lang="sl-SI" dirty="0"/>
          </a:p>
        </p:txBody>
      </p:sp>
      <p:pic>
        <p:nvPicPr>
          <p:cNvPr id="6" name="Slika 5">
            <a:extLst>
              <a:ext uri="{FF2B5EF4-FFF2-40B4-BE49-F238E27FC236}">
                <a16:creationId xmlns:a16="http://schemas.microsoft.com/office/drawing/2014/main" id="{568F4348-C178-6D48-2E30-E3FD2820DFF9}"/>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5173579" y="6882063"/>
            <a:ext cx="13138484" cy="8831179"/>
          </a:xfrm>
          <a:prstGeom prst="rect">
            <a:avLst/>
          </a:prstGeom>
        </p:spPr>
      </p:pic>
    </p:spTree>
    <p:extLst>
      <p:ext uri="{BB962C8B-B14F-4D97-AF65-F5344CB8AC3E}">
        <p14:creationId xmlns:p14="http://schemas.microsoft.com/office/powerpoint/2010/main" val="425377763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6DA1B629-63A0-4390-B347-DCE17D7D7BDE}"/>
              </a:ext>
            </a:extLst>
          </p:cNvPr>
          <p:cNvPicPr>
            <a:picLocks noChangeAspect="1"/>
          </p:cNvPicPr>
          <p:nvPr/>
        </p:nvPicPr>
        <p:blipFill rotWithShape="1">
          <a:blip r:embed="rId2">
            <a:extLst>
              <a:ext uri="{28A0092B-C50C-407E-A947-70E740481C1C}">
                <a14:useLocalDpi xmlns:a14="http://schemas.microsoft.com/office/drawing/2010/main" val="0"/>
              </a:ext>
            </a:extLst>
          </a:blip>
          <a:srcRect l="5677" r="36351" b="-1"/>
          <a:stretch/>
        </p:blipFill>
        <p:spPr>
          <a:xfrm>
            <a:off x="8974666" y="2203402"/>
            <a:ext cx="15409334" cy="13755736"/>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p:spPr>
      </p:pic>
      <p:sp>
        <p:nvSpPr>
          <p:cNvPr id="2" name="Naslov 1">
            <a:extLst>
              <a:ext uri="{FF2B5EF4-FFF2-40B4-BE49-F238E27FC236}">
                <a16:creationId xmlns:a16="http://schemas.microsoft.com/office/drawing/2014/main" id="{651A0F17-F8D6-402A-9911-2BBCE0B4D853}"/>
              </a:ext>
            </a:extLst>
          </p:cNvPr>
          <p:cNvSpPr>
            <a:spLocks noGrp="1"/>
          </p:cNvSpPr>
          <p:nvPr>
            <p:ph type="ctrTitle"/>
          </p:nvPr>
        </p:nvSpPr>
        <p:spPr>
          <a:xfrm>
            <a:off x="2361061" y="3814105"/>
            <a:ext cx="10689114" cy="7037392"/>
          </a:xfrm>
        </p:spPr>
        <p:txBody>
          <a:bodyPr anchor="b">
            <a:normAutofit/>
          </a:bodyPr>
          <a:lstStyle/>
          <a:p>
            <a:pPr algn="l"/>
            <a:r>
              <a:rPr lang="sl-SI" sz="5400" dirty="0">
                <a:solidFill>
                  <a:srgbClr val="0047C3"/>
                </a:solidFill>
                <a:latin typeface="Arial" panose="020B0604020202020204" pitchFamily="34" charset="0"/>
                <a:cs typeface="Arial" panose="020B0604020202020204" pitchFamily="34" charset="0"/>
              </a:rPr>
              <a:t>KOMAJ ČAKAM, DA SI NAREDIM SVOJ NASLEDNJI IZLET, KAJ PA VI?</a:t>
            </a:r>
            <a:br>
              <a:rPr lang="en-US" sz="12000" dirty="0">
                <a:solidFill>
                  <a:srgbClr val="0047C3"/>
                </a:solidFill>
                <a:latin typeface="Arial Black" panose="020B0604020202020204" pitchFamily="34" charset="0"/>
                <a:cs typeface="Arial Black" panose="020B0604020202020204" pitchFamily="34" charset="0"/>
              </a:rPr>
            </a:br>
            <a:endParaRPr lang="sl-SI" sz="12000" dirty="0"/>
          </a:p>
        </p:txBody>
      </p:sp>
    </p:spTree>
    <p:extLst>
      <p:ext uri="{BB962C8B-B14F-4D97-AF65-F5344CB8AC3E}">
        <p14:creationId xmlns:p14="http://schemas.microsoft.com/office/powerpoint/2010/main" val="9655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EECB60-CF61-4946-A167-276AE96E5AF4}"/>
              </a:ext>
            </a:extLst>
          </p:cNvPr>
          <p:cNvPicPr>
            <a:picLocks noChangeAspect="1"/>
          </p:cNvPicPr>
          <p:nvPr/>
        </p:nvPicPr>
        <p:blipFill>
          <a:blip r:embed="rId3"/>
          <a:stretch>
            <a:fillRect/>
          </a:stretch>
        </p:blipFill>
        <p:spPr>
          <a:xfrm>
            <a:off x="0" y="-140677"/>
            <a:ext cx="24384000" cy="15959138"/>
          </a:xfrm>
          <a:prstGeom prst="rect">
            <a:avLst/>
          </a:prstGeom>
        </p:spPr>
      </p:pic>
      <p:sp>
        <p:nvSpPr>
          <p:cNvPr id="9" name="Kaj je digital in zakaj je pomemben?">
            <a:extLst>
              <a:ext uri="{FF2B5EF4-FFF2-40B4-BE49-F238E27FC236}">
                <a16:creationId xmlns:a16="http://schemas.microsoft.com/office/drawing/2014/main" id="{D8A0AFC9-8259-46F8-9426-BBA33F163D17}"/>
              </a:ext>
            </a:extLst>
          </p:cNvPr>
          <p:cNvSpPr txBox="1"/>
          <p:nvPr/>
        </p:nvSpPr>
        <p:spPr>
          <a:xfrm>
            <a:off x="360947" y="986590"/>
            <a:ext cx="15929811" cy="14557844"/>
          </a:xfrm>
          <a:prstGeom prst="rect">
            <a:avLst/>
          </a:prstGeom>
          <a:ln w="12700">
            <a:miter lim="400000"/>
          </a:ln>
          <a:extLst>
            <a:ext uri="{C572A759-6A51-4108-AA02-DFA0A04FC94B}">
              <ma14:wrappingTextBoxFlag xmlns:ma14="http://schemas.microsoft.com/office/mac/drawingml/2011/main" xmlns="" val="1"/>
            </a:ext>
          </a:extLst>
        </p:spPr>
        <p:txBody>
          <a:bodyPr wrap="square" lIns="121926" tIns="121926" rIns="121926" bIns="121926">
            <a:spAutoFit/>
          </a:bodyPr>
          <a:lstStyle>
            <a:lvl1pPr algn="ctr">
              <a:defRPr sz="7000">
                <a:solidFill>
                  <a:schemeClr val="accent2"/>
                </a:solidFill>
                <a:latin typeface="+mn-lt"/>
                <a:ea typeface="+mn-ea"/>
                <a:cs typeface="+mn-cs"/>
                <a:sym typeface="Helvetica"/>
              </a:defRPr>
            </a:lvl1pPr>
          </a:lstStyle>
          <a:p>
            <a:pPr algn="l"/>
            <a:r>
              <a:rPr lang="sl-SI" sz="6200" dirty="0">
                <a:solidFill>
                  <a:schemeClr val="bg1"/>
                </a:solidFill>
                <a:latin typeface="Arial" panose="020B0604020202020204" pitchFamily="34" charset="0"/>
                <a:cs typeface="Arial" panose="020B0604020202020204" pitchFamily="34" charset="0"/>
              </a:rPr>
              <a:t>NASTAVITE SI SVOJO DESTINACIJO</a:t>
            </a:r>
          </a:p>
          <a:p>
            <a:pPr algn="l"/>
            <a:r>
              <a:rPr lang="sl-SI" sz="6200" dirty="0">
                <a:solidFill>
                  <a:schemeClr val="bg1"/>
                </a:solidFill>
                <a:latin typeface="Arial" panose="020B0604020202020204" pitchFamily="34" charset="0"/>
                <a:cs typeface="Arial" panose="020B0604020202020204" pitchFamily="34" charset="0"/>
              </a:rPr>
              <a:t>IN NAREDITE PRVE PREMIKE ŽE DANES.</a:t>
            </a:r>
          </a:p>
          <a:p>
            <a:pPr algn="l"/>
            <a:endParaRPr lang="sl-SI" sz="6200" dirty="0">
              <a:solidFill>
                <a:schemeClr val="bg1"/>
              </a:solidFill>
              <a:latin typeface="Arial" panose="020B0604020202020204" pitchFamily="34" charset="0"/>
              <a:cs typeface="Arial" panose="020B0604020202020204" pitchFamily="34" charset="0"/>
            </a:endParaRPr>
          </a:p>
          <a:p>
            <a:pPr algn="l"/>
            <a:endParaRPr lang="sl-SI" sz="6200" dirty="0">
              <a:solidFill>
                <a:schemeClr val="bg1"/>
              </a:solidFill>
              <a:latin typeface="Arial" panose="020B0604020202020204" pitchFamily="34" charset="0"/>
              <a:cs typeface="Arial" panose="020B0604020202020204" pitchFamily="34" charset="0"/>
            </a:endParaRPr>
          </a:p>
          <a:p>
            <a:pPr algn="l"/>
            <a:endParaRPr lang="sl-SI" sz="6200" dirty="0">
              <a:solidFill>
                <a:schemeClr val="bg1"/>
              </a:solidFill>
              <a:latin typeface="Arial" panose="020B0604020202020204" pitchFamily="34" charset="0"/>
              <a:cs typeface="Arial" panose="020B0604020202020204" pitchFamily="34" charset="0"/>
            </a:endParaRPr>
          </a:p>
          <a:p>
            <a:pPr algn="l"/>
            <a:endParaRPr lang="sl-SI" sz="6200" dirty="0">
              <a:solidFill>
                <a:schemeClr val="bg1"/>
              </a:solidFill>
              <a:latin typeface="Arial" panose="020B0604020202020204" pitchFamily="34" charset="0"/>
              <a:cs typeface="Arial" panose="020B0604020202020204" pitchFamily="34" charset="0"/>
            </a:endParaRPr>
          </a:p>
          <a:p>
            <a:pPr algn="l"/>
            <a:endParaRPr lang="sl-SI" sz="6200" dirty="0">
              <a:solidFill>
                <a:schemeClr val="bg1"/>
              </a:solidFill>
              <a:latin typeface="Arial" panose="020B0604020202020204" pitchFamily="34" charset="0"/>
              <a:cs typeface="Arial" panose="020B0604020202020204" pitchFamily="34" charset="0"/>
            </a:endParaRPr>
          </a:p>
          <a:p>
            <a:pPr algn="l"/>
            <a:endParaRPr lang="sl-SI" sz="6200" dirty="0">
              <a:solidFill>
                <a:schemeClr val="bg1"/>
              </a:solidFill>
              <a:latin typeface="Arial" panose="020B0604020202020204" pitchFamily="34" charset="0"/>
              <a:cs typeface="Arial" panose="020B0604020202020204" pitchFamily="34" charset="0"/>
            </a:endParaRPr>
          </a:p>
          <a:p>
            <a:pPr algn="l"/>
            <a:endParaRPr lang="sl-SI" sz="6200" dirty="0">
              <a:solidFill>
                <a:schemeClr val="bg1"/>
              </a:solidFill>
              <a:latin typeface="Arial" panose="020B0604020202020204" pitchFamily="34" charset="0"/>
              <a:cs typeface="Arial" panose="020B0604020202020204" pitchFamily="34" charset="0"/>
            </a:endParaRPr>
          </a:p>
          <a:p>
            <a:pPr algn="l"/>
            <a:endParaRPr lang="sl-SI" sz="6200" dirty="0">
              <a:solidFill>
                <a:schemeClr val="bg1"/>
              </a:solidFill>
              <a:latin typeface="Arial" panose="020B0604020202020204" pitchFamily="34" charset="0"/>
              <a:cs typeface="Arial" panose="020B0604020202020204" pitchFamily="34" charset="0"/>
            </a:endParaRPr>
          </a:p>
          <a:p>
            <a:pPr algn="l"/>
            <a:endParaRPr lang="sl-SI" sz="6200" dirty="0">
              <a:solidFill>
                <a:schemeClr val="bg1"/>
              </a:solidFill>
              <a:latin typeface="Arial" panose="020B0604020202020204" pitchFamily="34" charset="0"/>
              <a:cs typeface="Arial" panose="020B0604020202020204" pitchFamily="34" charset="0"/>
            </a:endParaRPr>
          </a:p>
          <a:p>
            <a:pPr algn="l"/>
            <a:endParaRPr lang="sl-SI" sz="6200" dirty="0">
              <a:solidFill>
                <a:schemeClr val="bg1"/>
              </a:solidFill>
              <a:latin typeface="Arial" panose="020B0604020202020204" pitchFamily="34" charset="0"/>
              <a:cs typeface="Arial" panose="020B0604020202020204" pitchFamily="34" charset="0"/>
            </a:endParaRPr>
          </a:p>
          <a:p>
            <a:pPr algn="l"/>
            <a:endParaRPr lang="sl-SI" sz="6200" dirty="0">
              <a:solidFill>
                <a:schemeClr val="bg1"/>
              </a:solidFill>
              <a:latin typeface="Arial" panose="020B0604020202020204" pitchFamily="34" charset="0"/>
              <a:cs typeface="Arial" panose="020B0604020202020204" pitchFamily="34" charset="0"/>
            </a:endParaRPr>
          </a:p>
          <a:p>
            <a:pPr algn="l"/>
            <a:r>
              <a:rPr lang="sl-SI" sz="6200" dirty="0">
                <a:solidFill>
                  <a:schemeClr val="bg1"/>
                </a:solidFill>
                <a:latin typeface="Arial" panose="020B0604020202020204" pitchFamily="34" charset="0"/>
                <a:cs typeface="Arial" panose="020B0604020202020204" pitchFamily="34" charset="0"/>
              </a:rPr>
              <a:t>Želim vam veliko načrtovanih izletov in nepozabnih spominov na vaših doživetjih! </a:t>
            </a:r>
            <a:endParaRPr lang="sl-SI" sz="9200" b="1" dirty="0">
              <a:solidFill>
                <a:schemeClr val="bg1"/>
              </a:solidFill>
              <a:latin typeface="Arial Black" panose="020B0604020202020204" pitchFamily="34" charset="0"/>
              <a:cs typeface="Arial Black" panose="020B0604020202020204" pitchFamily="34" charset="0"/>
            </a:endParaRPr>
          </a:p>
        </p:txBody>
      </p:sp>
      <p:sp>
        <p:nvSpPr>
          <p:cNvPr id="3" name="TextBox 2">
            <a:extLst>
              <a:ext uri="{FF2B5EF4-FFF2-40B4-BE49-F238E27FC236}">
                <a16:creationId xmlns:a16="http://schemas.microsoft.com/office/drawing/2014/main" id="{FA398F00-F2C8-4049-94E1-AFB7B5F8E1AE}"/>
              </a:ext>
            </a:extLst>
          </p:cNvPr>
          <p:cNvSpPr txBox="1"/>
          <p:nvPr/>
        </p:nvSpPr>
        <p:spPr>
          <a:xfrm>
            <a:off x="-1787281" y="9988396"/>
            <a:ext cx="533157" cy="892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1208271" rtl="0" fontAlgn="auto" latinLnBrk="0" hangingPunct="0">
              <a:lnSpc>
                <a:spcPct val="100000"/>
              </a:lnSpc>
              <a:spcBef>
                <a:spcPts val="0"/>
              </a:spcBef>
              <a:spcAft>
                <a:spcPts val="0"/>
              </a:spcAft>
              <a:buClrTx/>
              <a:buSzTx/>
              <a:buFontTx/>
              <a:buNone/>
              <a:tabLst/>
            </a:pPr>
            <a:r>
              <a:rPr kumimoji="0" lang="en-SI" sz="5200" b="1" u="none" strike="noStrike" cap="none" spc="0" normalizeH="0" baseline="0" dirty="0">
                <a:ln>
                  <a:noFill/>
                </a:ln>
                <a:solidFill>
                  <a:srgbClr val="FFFFFF"/>
                </a:solidFill>
                <a:effectLst/>
                <a:uFillTx/>
                <a:latin typeface="Arial Black" panose="020B0604020202020204" pitchFamily="34" charset="0"/>
                <a:cs typeface="Arial Black" panose="020B0604020202020204" pitchFamily="34" charset="0"/>
                <a:sym typeface="Calibri"/>
              </a:rPr>
              <a:t>+</a:t>
            </a:r>
          </a:p>
        </p:txBody>
      </p:sp>
      <p:pic>
        <p:nvPicPr>
          <p:cNvPr id="2" name="Slika 1">
            <a:extLst>
              <a:ext uri="{FF2B5EF4-FFF2-40B4-BE49-F238E27FC236}">
                <a16:creationId xmlns:a16="http://schemas.microsoft.com/office/drawing/2014/main" id="{83D31CF9-08BC-350D-3D52-98ACE70998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947" y="4242658"/>
            <a:ext cx="10924674" cy="7473821"/>
          </a:xfrm>
          <a:prstGeom prst="rect">
            <a:avLst/>
          </a:prstGeom>
        </p:spPr>
      </p:pic>
    </p:spTree>
    <p:extLst>
      <p:ext uri="{BB962C8B-B14F-4D97-AF65-F5344CB8AC3E}">
        <p14:creationId xmlns:p14="http://schemas.microsoft.com/office/powerpoint/2010/main" val="40952320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6489F7-D9E9-5D43-94E5-19D6384C8FF0}"/>
              </a:ext>
            </a:extLst>
          </p:cNvPr>
          <p:cNvPicPr>
            <a:picLocks noChangeAspect="1"/>
          </p:cNvPicPr>
          <p:nvPr/>
        </p:nvPicPr>
        <p:blipFill>
          <a:blip r:embed="rId3"/>
          <a:stretch>
            <a:fillRect/>
          </a:stretch>
        </p:blipFill>
        <p:spPr>
          <a:xfrm>
            <a:off x="3637" y="0"/>
            <a:ext cx="24376726" cy="15959138"/>
          </a:xfrm>
          <a:prstGeom prst="rect">
            <a:avLst/>
          </a:prstGeom>
        </p:spPr>
      </p:pic>
      <p:sp>
        <p:nvSpPr>
          <p:cNvPr id="9" name="Kaj je digital in zakaj je pomemben?">
            <a:extLst>
              <a:ext uri="{FF2B5EF4-FFF2-40B4-BE49-F238E27FC236}">
                <a16:creationId xmlns:a16="http://schemas.microsoft.com/office/drawing/2014/main" id="{D8A0AFC9-8259-46F8-9426-BBA33F163D17}"/>
              </a:ext>
            </a:extLst>
          </p:cNvPr>
          <p:cNvSpPr txBox="1"/>
          <p:nvPr/>
        </p:nvSpPr>
        <p:spPr>
          <a:xfrm>
            <a:off x="4923692" y="7392399"/>
            <a:ext cx="15732369" cy="7263539"/>
          </a:xfrm>
          <a:prstGeom prst="rect">
            <a:avLst/>
          </a:prstGeom>
          <a:ln w="12700">
            <a:miter lim="400000"/>
          </a:ln>
          <a:extLst>
            <a:ext uri="{C572A759-6A51-4108-AA02-DFA0A04FC94B}">
              <ma14:wrappingTextBoxFlag xmlns:ma14="http://schemas.microsoft.com/office/mac/drawingml/2011/main" xmlns="" val="1"/>
            </a:ext>
          </a:extLst>
        </p:spPr>
        <p:txBody>
          <a:bodyPr wrap="square" lIns="121926" tIns="121926" rIns="121926" bIns="121926">
            <a:spAutoFit/>
          </a:bodyPr>
          <a:lstStyle>
            <a:lvl1pPr algn="ctr">
              <a:defRPr sz="7000">
                <a:solidFill>
                  <a:schemeClr val="accent2"/>
                </a:solidFill>
                <a:latin typeface="+mn-lt"/>
                <a:ea typeface="+mn-ea"/>
                <a:cs typeface="+mn-cs"/>
                <a:sym typeface="Helvetica"/>
              </a:defRPr>
            </a:lvl1pPr>
          </a:lstStyle>
          <a:p>
            <a:r>
              <a:rPr lang="sl-SI" sz="8800" dirty="0">
                <a:solidFill>
                  <a:schemeClr val="tx1"/>
                </a:solidFill>
                <a:latin typeface="Arial Black" panose="020B0604020202020204" pitchFamily="34" charset="0"/>
                <a:cs typeface="Arial Black" panose="020B0604020202020204" pitchFamily="34" charset="0"/>
              </a:rPr>
              <a:t>HVALA,</a:t>
            </a:r>
          </a:p>
          <a:p>
            <a:r>
              <a:rPr lang="sl-SI" sz="8800" dirty="0">
                <a:solidFill>
                  <a:schemeClr val="tx1"/>
                </a:solidFill>
                <a:latin typeface="Arial Black" panose="020B0604020202020204" pitchFamily="34" charset="0"/>
                <a:cs typeface="Arial Black" panose="020B0604020202020204" pitchFamily="34" charset="0"/>
              </a:rPr>
              <a:t>KER TE BILI Z NAMI.</a:t>
            </a:r>
          </a:p>
          <a:p>
            <a:endParaRPr lang="sl-SI" sz="8800" dirty="0">
              <a:solidFill>
                <a:schemeClr val="tx1"/>
              </a:solidFill>
              <a:latin typeface="Arial Black" panose="020B0604020202020204" pitchFamily="34" charset="0"/>
              <a:cs typeface="Arial Black" panose="020B0604020202020204" pitchFamily="34" charset="0"/>
            </a:endParaRPr>
          </a:p>
          <a:p>
            <a:r>
              <a:rPr lang="sl-SI" sz="4800" dirty="0">
                <a:solidFill>
                  <a:schemeClr val="tx1"/>
                </a:solidFill>
                <a:latin typeface="Arial Black" panose="020B0604020202020204" pitchFamily="34" charset="0"/>
                <a:cs typeface="Arial Black" panose="020B0604020202020204" pitchFamily="34" charset="0"/>
              </a:rPr>
              <a:t>E: </a:t>
            </a:r>
            <a:r>
              <a:rPr lang="sl-SI" sz="4800" dirty="0">
                <a:solidFill>
                  <a:schemeClr val="tx1"/>
                </a:solidFill>
                <a:latin typeface="Arial Black" panose="020B0604020202020204" pitchFamily="34" charset="0"/>
                <a:cs typeface="Arial Black" panose="020B0604020202020204" pitchFamily="34" charset="0"/>
                <a:hlinkClick r:id="rId4"/>
              </a:rPr>
              <a:t>andreja.vesel@turisticna-zveza.si</a:t>
            </a:r>
            <a:endParaRPr lang="sl-SI" sz="4800" dirty="0">
              <a:solidFill>
                <a:schemeClr val="tx1"/>
              </a:solidFill>
              <a:latin typeface="Arial Black" panose="020B0604020202020204" pitchFamily="34" charset="0"/>
              <a:cs typeface="Arial Black" panose="020B0604020202020204" pitchFamily="34" charset="0"/>
            </a:endParaRPr>
          </a:p>
          <a:p>
            <a:endParaRPr lang="sl-SI" sz="4800" dirty="0">
              <a:solidFill>
                <a:schemeClr val="tx1"/>
              </a:solidFill>
              <a:latin typeface="Arial Black" panose="020B0604020202020204" pitchFamily="34" charset="0"/>
              <a:cs typeface="Arial Black" panose="020B0604020202020204" pitchFamily="34" charset="0"/>
            </a:endParaRPr>
          </a:p>
          <a:p>
            <a:endParaRPr lang="sl-SI" sz="4800" dirty="0">
              <a:solidFill>
                <a:schemeClr val="tx1"/>
              </a:solidFill>
              <a:latin typeface="Arial Black" panose="020B0604020202020204" pitchFamily="34" charset="0"/>
              <a:cs typeface="Arial Black" panose="020B0604020202020204" pitchFamily="34" charset="0"/>
            </a:endParaRPr>
          </a:p>
          <a:p>
            <a:endParaRPr lang="sl-SI" sz="4800" dirty="0">
              <a:solidFill>
                <a:schemeClr val="tx1"/>
              </a:solidFill>
              <a:latin typeface="Arial Black" panose="020B0604020202020204" pitchFamily="34" charset="0"/>
              <a:cs typeface="Arial Black" panose="020B0604020202020204" pitchFamily="34" charset="0"/>
            </a:endParaRPr>
          </a:p>
        </p:txBody>
      </p:sp>
      <p:pic>
        <p:nvPicPr>
          <p:cNvPr id="8" name="Picture 7">
            <a:extLst>
              <a:ext uri="{FF2B5EF4-FFF2-40B4-BE49-F238E27FC236}">
                <a16:creationId xmlns:a16="http://schemas.microsoft.com/office/drawing/2014/main" id="{D871D48C-8896-6542-80DF-C79AAEE6704F}"/>
              </a:ext>
            </a:extLst>
          </p:cNvPr>
          <p:cNvPicPr>
            <a:picLocks noChangeAspect="1"/>
          </p:cNvPicPr>
          <p:nvPr/>
        </p:nvPicPr>
        <p:blipFill>
          <a:blip r:embed="rId5"/>
          <a:stretch>
            <a:fillRect/>
          </a:stretch>
        </p:blipFill>
        <p:spPr>
          <a:xfrm>
            <a:off x="1595724" y="13621331"/>
            <a:ext cx="4413209" cy="1103302"/>
          </a:xfrm>
          <a:prstGeom prst="rect">
            <a:avLst/>
          </a:prstGeom>
        </p:spPr>
      </p:pic>
      <p:pic>
        <p:nvPicPr>
          <p:cNvPr id="10" name="Picture 9">
            <a:extLst>
              <a:ext uri="{FF2B5EF4-FFF2-40B4-BE49-F238E27FC236}">
                <a16:creationId xmlns:a16="http://schemas.microsoft.com/office/drawing/2014/main" id="{7E315F66-2011-BA46-B4CE-7CE26AF80198}"/>
              </a:ext>
            </a:extLst>
          </p:cNvPr>
          <p:cNvPicPr>
            <a:picLocks noChangeAspect="1"/>
          </p:cNvPicPr>
          <p:nvPr/>
        </p:nvPicPr>
        <p:blipFill>
          <a:blip r:embed="rId6"/>
          <a:stretch>
            <a:fillRect/>
          </a:stretch>
        </p:blipFill>
        <p:spPr>
          <a:xfrm>
            <a:off x="7341998" y="13800565"/>
            <a:ext cx="5587979" cy="729542"/>
          </a:xfrm>
          <a:prstGeom prst="rect">
            <a:avLst/>
          </a:prstGeom>
        </p:spPr>
      </p:pic>
      <p:pic>
        <p:nvPicPr>
          <p:cNvPr id="11" name="Picture 10">
            <a:extLst>
              <a:ext uri="{FF2B5EF4-FFF2-40B4-BE49-F238E27FC236}">
                <a16:creationId xmlns:a16="http://schemas.microsoft.com/office/drawing/2014/main" id="{4A4971AD-CB7C-0742-9284-52CEB230F2AA}"/>
              </a:ext>
            </a:extLst>
          </p:cNvPr>
          <p:cNvPicPr>
            <a:picLocks noChangeAspect="1"/>
          </p:cNvPicPr>
          <p:nvPr/>
        </p:nvPicPr>
        <p:blipFill>
          <a:blip r:embed="rId7"/>
          <a:stretch>
            <a:fillRect/>
          </a:stretch>
        </p:blipFill>
        <p:spPr>
          <a:xfrm>
            <a:off x="14753717" y="13883536"/>
            <a:ext cx="2796167" cy="491218"/>
          </a:xfrm>
          <a:prstGeom prst="rect">
            <a:avLst/>
          </a:prstGeom>
        </p:spPr>
      </p:pic>
      <p:pic>
        <p:nvPicPr>
          <p:cNvPr id="12" name="Picture 11">
            <a:extLst>
              <a:ext uri="{FF2B5EF4-FFF2-40B4-BE49-F238E27FC236}">
                <a16:creationId xmlns:a16="http://schemas.microsoft.com/office/drawing/2014/main" id="{9A82C017-9DC1-5942-A6B4-31CEA79425CA}"/>
              </a:ext>
            </a:extLst>
          </p:cNvPr>
          <p:cNvPicPr>
            <a:picLocks noChangeAspect="1"/>
          </p:cNvPicPr>
          <p:nvPr/>
        </p:nvPicPr>
        <p:blipFill>
          <a:blip r:embed="rId8"/>
          <a:stretch>
            <a:fillRect/>
          </a:stretch>
        </p:blipFill>
        <p:spPr>
          <a:xfrm>
            <a:off x="19350801" y="13765814"/>
            <a:ext cx="1503390" cy="814336"/>
          </a:xfrm>
          <a:prstGeom prst="rect">
            <a:avLst/>
          </a:prstGeom>
        </p:spPr>
      </p:pic>
      <p:pic>
        <p:nvPicPr>
          <p:cNvPr id="13" name="Picture 12">
            <a:extLst>
              <a:ext uri="{FF2B5EF4-FFF2-40B4-BE49-F238E27FC236}">
                <a16:creationId xmlns:a16="http://schemas.microsoft.com/office/drawing/2014/main" id="{C3853245-8063-8D4F-A7E2-C9B936154DCB}"/>
              </a:ext>
            </a:extLst>
          </p:cNvPr>
          <p:cNvPicPr>
            <a:picLocks noChangeAspect="1"/>
          </p:cNvPicPr>
          <p:nvPr/>
        </p:nvPicPr>
        <p:blipFill>
          <a:blip r:embed="rId9"/>
          <a:stretch>
            <a:fillRect/>
          </a:stretch>
        </p:blipFill>
        <p:spPr>
          <a:xfrm>
            <a:off x="22234799" y="13872775"/>
            <a:ext cx="382478" cy="644625"/>
          </a:xfrm>
          <a:prstGeom prst="rect">
            <a:avLst/>
          </a:prstGeom>
        </p:spPr>
      </p:pic>
      <p:pic>
        <p:nvPicPr>
          <p:cNvPr id="14" name="Picture 13">
            <a:extLst>
              <a:ext uri="{FF2B5EF4-FFF2-40B4-BE49-F238E27FC236}">
                <a16:creationId xmlns:a16="http://schemas.microsoft.com/office/drawing/2014/main" id="{D8AE0FD1-70DD-3148-893D-B1D1A255CF12}"/>
              </a:ext>
            </a:extLst>
          </p:cNvPr>
          <p:cNvPicPr>
            <a:picLocks noChangeAspect="1"/>
          </p:cNvPicPr>
          <p:nvPr/>
        </p:nvPicPr>
        <p:blipFill>
          <a:blip r:embed="rId10"/>
          <a:stretch>
            <a:fillRect/>
          </a:stretch>
        </p:blipFill>
        <p:spPr>
          <a:xfrm>
            <a:off x="6354569" y="2502683"/>
            <a:ext cx="12762902" cy="2801613"/>
          </a:xfrm>
          <a:prstGeom prst="rect">
            <a:avLst/>
          </a:prstGeom>
        </p:spPr>
      </p:pic>
    </p:spTree>
    <p:extLst>
      <p:ext uri="{BB962C8B-B14F-4D97-AF65-F5344CB8AC3E}">
        <p14:creationId xmlns:p14="http://schemas.microsoft.com/office/powerpoint/2010/main" val="396704297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EECB60-CF61-4946-A167-276AE96E5AF4}"/>
              </a:ext>
            </a:extLst>
          </p:cNvPr>
          <p:cNvPicPr>
            <a:picLocks noChangeAspect="1"/>
          </p:cNvPicPr>
          <p:nvPr/>
        </p:nvPicPr>
        <p:blipFill>
          <a:blip r:embed="rId3"/>
          <a:stretch>
            <a:fillRect/>
          </a:stretch>
        </p:blipFill>
        <p:spPr>
          <a:xfrm>
            <a:off x="0" y="0"/>
            <a:ext cx="24384000" cy="15959138"/>
          </a:xfrm>
          <a:prstGeom prst="rect">
            <a:avLst/>
          </a:prstGeom>
        </p:spPr>
      </p:pic>
      <p:sp>
        <p:nvSpPr>
          <p:cNvPr id="9" name="Kaj je digital in zakaj je pomemben?">
            <a:extLst>
              <a:ext uri="{FF2B5EF4-FFF2-40B4-BE49-F238E27FC236}">
                <a16:creationId xmlns:a16="http://schemas.microsoft.com/office/drawing/2014/main" id="{D8A0AFC9-8259-46F8-9426-BBA33F163D17}"/>
              </a:ext>
            </a:extLst>
          </p:cNvPr>
          <p:cNvSpPr txBox="1"/>
          <p:nvPr/>
        </p:nvSpPr>
        <p:spPr>
          <a:xfrm>
            <a:off x="2224091" y="4693158"/>
            <a:ext cx="12978771" cy="5847767"/>
          </a:xfrm>
          <a:prstGeom prst="rect">
            <a:avLst/>
          </a:prstGeom>
          <a:ln w="12700">
            <a:miter lim="400000"/>
          </a:ln>
          <a:extLst>
            <a:ext uri="{C572A759-6A51-4108-AA02-DFA0A04FC94B}">
              <ma14:wrappingTextBoxFlag xmlns:ma14="http://schemas.microsoft.com/office/mac/drawingml/2011/main" xmlns="" val="1"/>
            </a:ext>
          </a:extLst>
        </p:spPr>
        <p:txBody>
          <a:bodyPr wrap="square" lIns="121926" tIns="121926" rIns="121926" bIns="121926">
            <a:spAutoFit/>
          </a:bodyPr>
          <a:lstStyle>
            <a:lvl1pPr algn="ctr">
              <a:defRPr sz="7000">
                <a:solidFill>
                  <a:schemeClr val="accent2"/>
                </a:solidFill>
                <a:latin typeface="+mn-lt"/>
                <a:ea typeface="+mn-ea"/>
                <a:cs typeface="+mn-cs"/>
                <a:sym typeface="Helvetica"/>
              </a:defRPr>
            </a:lvl1pPr>
          </a:lstStyle>
          <a:p>
            <a:pPr algn="l"/>
            <a:r>
              <a:rPr lang="sl-SI" sz="6200" dirty="0">
                <a:solidFill>
                  <a:schemeClr val="bg1"/>
                </a:solidFill>
                <a:latin typeface="Arial" panose="020B0604020202020204" pitchFamily="34" charset="0"/>
                <a:cs typeface="Arial" panose="020B0604020202020204" pitchFamily="34" charset="0"/>
              </a:rPr>
              <a:t>Turistična zveza Slovenije</a:t>
            </a:r>
          </a:p>
          <a:p>
            <a:pPr algn="l"/>
            <a:endParaRPr lang="sl-SI" sz="6200" dirty="0">
              <a:solidFill>
                <a:schemeClr val="bg1"/>
              </a:solidFill>
              <a:latin typeface="Arial" panose="020B0604020202020204" pitchFamily="34" charset="0"/>
              <a:cs typeface="Arial" panose="020B0604020202020204" pitchFamily="34" charset="0"/>
            </a:endParaRPr>
          </a:p>
          <a:p>
            <a:pPr algn="l"/>
            <a:r>
              <a:rPr lang="sl-SI" sz="8000" b="1" dirty="0">
                <a:solidFill>
                  <a:schemeClr val="bg1"/>
                </a:solidFill>
                <a:latin typeface="Arial Black" panose="020B0604020202020204" pitchFamily="34" charset="0"/>
                <a:cs typeface="Arial Black" panose="020B0604020202020204" pitchFamily="34" charset="0"/>
              </a:rPr>
              <a:t>PREDNOSTI</a:t>
            </a:r>
          </a:p>
          <a:p>
            <a:pPr algn="l"/>
            <a:r>
              <a:rPr lang="sl-SI" sz="8000" b="1" dirty="0">
                <a:solidFill>
                  <a:schemeClr val="bg1"/>
                </a:solidFill>
                <a:latin typeface="Arial Black" panose="020B0604020202020204" pitchFamily="34" charset="0"/>
                <a:cs typeface="Arial Black" panose="020B0604020202020204" pitchFamily="34" charset="0"/>
              </a:rPr>
              <a:t>KONFIGURATORJA</a:t>
            </a:r>
          </a:p>
          <a:p>
            <a:pPr algn="l"/>
            <a:r>
              <a:rPr lang="sl-SI" sz="8000" b="1" dirty="0">
                <a:solidFill>
                  <a:schemeClr val="bg1"/>
                </a:solidFill>
                <a:latin typeface="Arial Black" panose="020B0604020202020204" pitchFamily="34" charset="0"/>
                <a:cs typeface="Arial Black" panose="020B0604020202020204" pitchFamily="34" charset="0"/>
              </a:rPr>
              <a:t>IZLETOV</a:t>
            </a:r>
          </a:p>
        </p:txBody>
      </p:sp>
      <p:pic>
        <p:nvPicPr>
          <p:cNvPr id="15" name="Picture 14">
            <a:extLst>
              <a:ext uri="{FF2B5EF4-FFF2-40B4-BE49-F238E27FC236}">
                <a16:creationId xmlns:a16="http://schemas.microsoft.com/office/drawing/2014/main" id="{1364669B-8ADD-1C48-AC1D-0D4E885F5F00}"/>
              </a:ext>
            </a:extLst>
          </p:cNvPr>
          <p:cNvPicPr>
            <a:picLocks noChangeAspect="1"/>
          </p:cNvPicPr>
          <p:nvPr/>
        </p:nvPicPr>
        <p:blipFill>
          <a:blip r:embed="rId4"/>
          <a:stretch>
            <a:fillRect/>
          </a:stretch>
        </p:blipFill>
        <p:spPr>
          <a:xfrm>
            <a:off x="19931301" y="12943896"/>
            <a:ext cx="2796167" cy="491218"/>
          </a:xfrm>
          <a:prstGeom prst="rect">
            <a:avLst/>
          </a:prstGeom>
        </p:spPr>
      </p:pic>
      <p:pic>
        <p:nvPicPr>
          <p:cNvPr id="11" name="Picture 10">
            <a:extLst>
              <a:ext uri="{FF2B5EF4-FFF2-40B4-BE49-F238E27FC236}">
                <a16:creationId xmlns:a16="http://schemas.microsoft.com/office/drawing/2014/main" id="{7B09286E-5145-1A47-9623-C910343E7B4E}"/>
              </a:ext>
            </a:extLst>
          </p:cNvPr>
          <p:cNvPicPr>
            <a:picLocks noChangeAspect="1"/>
          </p:cNvPicPr>
          <p:nvPr/>
        </p:nvPicPr>
        <p:blipFill>
          <a:blip r:embed="rId5"/>
          <a:stretch>
            <a:fillRect/>
          </a:stretch>
        </p:blipFill>
        <p:spPr>
          <a:xfrm>
            <a:off x="2555167" y="13158395"/>
            <a:ext cx="4413209" cy="1103302"/>
          </a:xfrm>
          <a:prstGeom prst="rect">
            <a:avLst/>
          </a:prstGeom>
        </p:spPr>
      </p:pic>
      <p:sp>
        <p:nvSpPr>
          <p:cNvPr id="3" name="TextBox 2">
            <a:extLst>
              <a:ext uri="{FF2B5EF4-FFF2-40B4-BE49-F238E27FC236}">
                <a16:creationId xmlns:a16="http://schemas.microsoft.com/office/drawing/2014/main" id="{FA398F00-F2C8-4049-94E1-AFB7B5F8E1AE}"/>
              </a:ext>
            </a:extLst>
          </p:cNvPr>
          <p:cNvSpPr txBox="1"/>
          <p:nvPr/>
        </p:nvSpPr>
        <p:spPr>
          <a:xfrm>
            <a:off x="-1787281" y="9988396"/>
            <a:ext cx="533157" cy="892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1208271" rtl="0" fontAlgn="auto" latinLnBrk="0" hangingPunct="0">
              <a:lnSpc>
                <a:spcPct val="100000"/>
              </a:lnSpc>
              <a:spcBef>
                <a:spcPts val="0"/>
              </a:spcBef>
              <a:spcAft>
                <a:spcPts val="0"/>
              </a:spcAft>
              <a:buClrTx/>
              <a:buSzTx/>
              <a:buFontTx/>
              <a:buNone/>
              <a:tabLst/>
            </a:pPr>
            <a:r>
              <a:rPr kumimoji="0" lang="en-SI" sz="5200" b="1" u="none" strike="noStrike" cap="none" spc="0" normalizeH="0" baseline="0" dirty="0">
                <a:ln>
                  <a:noFill/>
                </a:ln>
                <a:solidFill>
                  <a:srgbClr val="FFFFFF"/>
                </a:solidFill>
                <a:effectLst/>
                <a:uFillTx/>
                <a:latin typeface="Arial Black" panose="020B0604020202020204" pitchFamily="34" charset="0"/>
                <a:cs typeface="Arial Black" panose="020B0604020202020204" pitchFamily="34" charset="0"/>
                <a:sym typeface="Calibri"/>
              </a:rPr>
              <a:t>+</a:t>
            </a:r>
          </a:p>
        </p:txBody>
      </p:sp>
      <p:pic>
        <p:nvPicPr>
          <p:cNvPr id="12" name="Picture 11">
            <a:extLst>
              <a:ext uri="{FF2B5EF4-FFF2-40B4-BE49-F238E27FC236}">
                <a16:creationId xmlns:a16="http://schemas.microsoft.com/office/drawing/2014/main" id="{20795938-7700-0143-B332-17A34CDDB7D2}"/>
              </a:ext>
            </a:extLst>
          </p:cNvPr>
          <p:cNvPicPr>
            <a:picLocks noChangeAspect="1"/>
          </p:cNvPicPr>
          <p:nvPr/>
        </p:nvPicPr>
        <p:blipFill>
          <a:blip r:embed="rId6"/>
          <a:stretch>
            <a:fillRect/>
          </a:stretch>
        </p:blipFill>
        <p:spPr>
          <a:xfrm>
            <a:off x="20063837" y="13854529"/>
            <a:ext cx="1503390" cy="814336"/>
          </a:xfrm>
          <a:prstGeom prst="rect">
            <a:avLst/>
          </a:prstGeom>
        </p:spPr>
      </p:pic>
      <p:pic>
        <p:nvPicPr>
          <p:cNvPr id="13" name="Picture 12">
            <a:extLst>
              <a:ext uri="{FF2B5EF4-FFF2-40B4-BE49-F238E27FC236}">
                <a16:creationId xmlns:a16="http://schemas.microsoft.com/office/drawing/2014/main" id="{9294AA4D-0697-3B4D-BDDF-180D9025822D}"/>
              </a:ext>
            </a:extLst>
          </p:cNvPr>
          <p:cNvPicPr>
            <a:picLocks noChangeAspect="1"/>
          </p:cNvPicPr>
          <p:nvPr/>
        </p:nvPicPr>
        <p:blipFill>
          <a:blip r:embed="rId7"/>
          <a:stretch>
            <a:fillRect/>
          </a:stretch>
        </p:blipFill>
        <p:spPr>
          <a:xfrm>
            <a:off x="22216564" y="13891182"/>
            <a:ext cx="382478" cy="644625"/>
          </a:xfrm>
          <a:prstGeom prst="rect">
            <a:avLst/>
          </a:prstGeom>
        </p:spPr>
      </p:pic>
      <p:pic>
        <p:nvPicPr>
          <p:cNvPr id="14" name="Picture 13">
            <a:extLst>
              <a:ext uri="{FF2B5EF4-FFF2-40B4-BE49-F238E27FC236}">
                <a16:creationId xmlns:a16="http://schemas.microsoft.com/office/drawing/2014/main" id="{246A5E4C-C8DE-A94B-B219-1092933680BC}"/>
              </a:ext>
            </a:extLst>
          </p:cNvPr>
          <p:cNvPicPr>
            <a:picLocks noChangeAspect="1"/>
          </p:cNvPicPr>
          <p:nvPr/>
        </p:nvPicPr>
        <p:blipFill>
          <a:blip r:embed="rId8"/>
          <a:stretch>
            <a:fillRect/>
          </a:stretch>
        </p:blipFill>
        <p:spPr>
          <a:xfrm>
            <a:off x="10209069" y="13337629"/>
            <a:ext cx="5587979" cy="729542"/>
          </a:xfrm>
          <a:prstGeom prst="rect">
            <a:avLst/>
          </a:prstGeom>
        </p:spPr>
      </p:pic>
    </p:spTree>
    <p:extLst>
      <p:ext uri="{BB962C8B-B14F-4D97-AF65-F5344CB8AC3E}">
        <p14:creationId xmlns:p14="http://schemas.microsoft.com/office/powerpoint/2010/main" val="259833677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566468CE-B3EA-1AB9-04DF-31514642B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84" y="0"/>
            <a:ext cx="24496284" cy="15959138"/>
          </a:xfrm>
          <a:prstGeom prst="rect">
            <a:avLst/>
          </a:prstGeom>
        </p:spPr>
      </p:pic>
    </p:spTree>
    <p:extLst>
      <p:ext uri="{BB962C8B-B14F-4D97-AF65-F5344CB8AC3E}">
        <p14:creationId xmlns:p14="http://schemas.microsoft.com/office/powerpoint/2010/main" val="246430946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1270206-AAF8-B037-5C60-DE1A177A6902}"/>
              </a:ext>
            </a:extLst>
          </p:cNvPr>
          <p:cNvPicPr>
            <a:picLocks noChangeAspect="1"/>
          </p:cNvPicPr>
          <p:nvPr/>
        </p:nvPicPr>
        <p:blipFill>
          <a:blip r:embed="rId2"/>
          <a:stretch>
            <a:fillRect/>
          </a:stretch>
        </p:blipFill>
        <p:spPr>
          <a:xfrm>
            <a:off x="-312821" y="-205240"/>
            <a:ext cx="24696821" cy="16203410"/>
          </a:xfrm>
          <a:prstGeom prst="rect">
            <a:avLst/>
          </a:prstGeom>
          <a:effectLst>
            <a:outerShdw blurRad="254000" dist="127000" dir="2700000" algn="tl" rotWithShape="0">
              <a:prstClr val="black">
                <a:alpha val="40000"/>
              </a:prstClr>
            </a:outerShdw>
          </a:effectLst>
        </p:spPr>
      </p:pic>
    </p:spTree>
    <p:extLst>
      <p:ext uri="{BB962C8B-B14F-4D97-AF65-F5344CB8AC3E}">
        <p14:creationId xmlns:p14="http://schemas.microsoft.com/office/powerpoint/2010/main" val="16197639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Kaj je digital in zakaj je pomemben?">
            <a:extLst>
              <a:ext uri="{FF2B5EF4-FFF2-40B4-BE49-F238E27FC236}">
                <a16:creationId xmlns:a16="http://schemas.microsoft.com/office/drawing/2014/main" id="{040085FA-40CA-5149-8E50-BF8D3EA0612C}"/>
              </a:ext>
            </a:extLst>
          </p:cNvPr>
          <p:cNvSpPr txBox="1"/>
          <p:nvPr/>
        </p:nvSpPr>
        <p:spPr>
          <a:xfrm>
            <a:off x="1050095" y="913927"/>
            <a:ext cx="19806679" cy="584788"/>
          </a:xfrm>
          <a:prstGeom prst="rect">
            <a:avLst/>
          </a:prstGeom>
          <a:ln w="12700">
            <a:miter lim="400000"/>
          </a:ln>
          <a:extLst>
            <a:ext uri="{C572A759-6A51-4108-AA02-DFA0A04FC94B}">
              <ma14:wrappingTextBoxFlag xmlns:ma14="http://schemas.microsoft.com/office/mac/drawingml/2011/main" xmlns="" val="1"/>
            </a:ext>
          </a:extLst>
        </p:spPr>
        <p:txBody>
          <a:bodyPr wrap="square" lIns="121926" tIns="121926" rIns="121926" bIns="121926">
            <a:spAutoFit/>
          </a:bodyPr>
          <a:lstStyle>
            <a:lvl1pPr algn="ctr">
              <a:defRPr sz="7000">
                <a:solidFill>
                  <a:schemeClr val="accent2"/>
                </a:solidFill>
                <a:latin typeface="+mn-lt"/>
                <a:ea typeface="+mn-ea"/>
                <a:cs typeface="+mn-cs"/>
                <a:sym typeface="Helvetica"/>
              </a:defRPr>
            </a:lvl1pPr>
          </a:lstStyle>
          <a:p>
            <a:pPr algn="l"/>
            <a:r>
              <a:rPr lang="sl-SI" sz="2200" dirty="0">
                <a:solidFill>
                  <a:schemeClr val="tx1"/>
                </a:solidFill>
                <a:latin typeface="Arial" panose="020B0604020202020204" pitchFamily="34" charset="0"/>
                <a:cs typeface="Arial" panose="020B0604020202020204" pitchFamily="34" charset="0"/>
              </a:rPr>
              <a:t>TURISTIČNA ZVEZA SLOVENIJE // </a:t>
            </a:r>
            <a:r>
              <a:rPr lang="en-US" sz="2200" b="1" dirty="0">
                <a:solidFill>
                  <a:schemeClr val="tx1"/>
                </a:solidFill>
                <a:latin typeface="Arial" panose="020B0604020202020204" pitchFamily="34" charset="0"/>
                <a:cs typeface="Arial" panose="020B0604020202020204" pitchFamily="34" charset="0"/>
              </a:rPr>
              <a:t>PLATFORMA IN INTEGRACIJE</a:t>
            </a:r>
          </a:p>
        </p:txBody>
      </p:sp>
      <p:pic>
        <p:nvPicPr>
          <p:cNvPr id="17" name="Picture 16">
            <a:extLst>
              <a:ext uri="{FF2B5EF4-FFF2-40B4-BE49-F238E27FC236}">
                <a16:creationId xmlns:a16="http://schemas.microsoft.com/office/drawing/2014/main" id="{47E0F74E-DEE3-0843-B450-FDB6488206D6}"/>
              </a:ext>
            </a:extLst>
          </p:cNvPr>
          <p:cNvPicPr>
            <a:picLocks noChangeAspect="1"/>
          </p:cNvPicPr>
          <p:nvPr/>
        </p:nvPicPr>
        <p:blipFill>
          <a:blip r:embed="rId3"/>
          <a:stretch>
            <a:fillRect/>
          </a:stretch>
        </p:blipFill>
        <p:spPr>
          <a:xfrm>
            <a:off x="21062196" y="14707019"/>
            <a:ext cx="1875295" cy="329444"/>
          </a:xfrm>
          <a:prstGeom prst="rect">
            <a:avLst/>
          </a:prstGeom>
        </p:spPr>
      </p:pic>
      <p:sp>
        <p:nvSpPr>
          <p:cNvPr id="7" name="Right Triangle 6">
            <a:extLst>
              <a:ext uri="{FF2B5EF4-FFF2-40B4-BE49-F238E27FC236}">
                <a16:creationId xmlns:a16="http://schemas.microsoft.com/office/drawing/2014/main" id="{4C562215-CE1E-6749-AF13-A07D8CDD4B3B}"/>
              </a:ext>
            </a:extLst>
          </p:cNvPr>
          <p:cNvSpPr/>
          <p:nvPr/>
        </p:nvSpPr>
        <p:spPr>
          <a:xfrm rot="10800000">
            <a:off x="22508704" y="-1"/>
            <a:ext cx="1875295" cy="1655380"/>
          </a:xfrm>
          <a:prstGeom prst="rtTriangle">
            <a:avLst/>
          </a:prstGeom>
          <a:solidFill>
            <a:srgbClr val="3C4D93"/>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en-SI" sz="4600" b="0" i="0" u="none" strike="noStrike" cap="none" spc="0" normalizeH="0" baseline="0">
              <a:ln>
                <a:noFill/>
              </a:ln>
              <a:solidFill>
                <a:srgbClr val="000000"/>
              </a:solidFill>
              <a:effectLst/>
              <a:uFillTx/>
              <a:latin typeface="Calibri"/>
              <a:ea typeface="Calibri"/>
              <a:cs typeface="Calibri"/>
              <a:sym typeface="Calibri"/>
            </a:endParaRPr>
          </a:p>
        </p:txBody>
      </p:sp>
      <p:sp>
        <p:nvSpPr>
          <p:cNvPr id="3" name="Oval 2">
            <a:extLst>
              <a:ext uri="{FF2B5EF4-FFF2-40B4-BE49-F238E27FC236}">
                <a16:creationId xmlns:a16="http://schemas.microsoft.com/office/drawing/2014/main" id="{B3B12E42-638C-F442-B186-0EDD3B6B76A8}"/>
              </a:ext>
            </a:extLst>
          </p:cNvPr>
          <p:cNvSpPr/>
          <p:nvPr/>
        </p:nvSpPr>
        <p:spPr>
          <a:xfrm>
            <a:off x="3641288" y="5804785"/>
            <a:ext cx="3809999" cy="3809999"/>
          </a:xfrm>
          <a:prstGeom prst="ellipse">
            <a:avLst/>
          </a:prstGeom>
          <a:noFill/>
          <a:ln w="25400" cap="flat">
            <a:solidFill>
              <a:srgbClr val="3C4D93"/>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en-SI" sz="4600" b="0" i="0" u="none" strike="noStrike" cap="none" spc="0" normalizeH="0" baseline="0">
              <a:ln>
                <a:noFill/>
              </a:ln>
              <a:solidFill>
                <a:srgbClr val="000000"/>
              </a:solidFill>
              <a:effectLst/>
              <a:uFillTx/>
              <a:latin typeface="Calibri"/>
              <a:ea typeface="Calibri"/>
              <a:cs typeface="Calibri"/>
              <a:sym typeface="Calibri"/>
            </a:endParaRPr>
          </a:p>
        </p:txBody>
      </p:sp>
      <p:pic>
        <p:nvPicPr>
          <p:cNvPr id="5" name="Picture 4">
            <a:extLst>
              <a:ext uri="{FF2B5EF4-FFF2-40B4-BE49-F238E27FC236}">
                <a16:creationId xmlns:a16="http://schemas.microsoft.com/office/drawing/2014/main" id="{DC479642-95EA-784B-8EFC-C20FC27C1B75}"/>
              </a:ext>
            </a:extLst>
          </p:cNvPr>
          <p:cNvPicPr>
            <a:picLocks noChangeAspect="1"/>
          </p:cNvPicPr>
          <p:nvPr/>
        </p:nvPicPr>
        <p:blipFill>
          <a:blip r:embed="rId4"/>
          <a:stretch>
            <a:fillRect/>
          </a:stretch>
        </p:blipFill>
        <p:spPr>
          <a:xfrm>
            <a:off x="4916518" y="7163984"/>
            <a:ext cx="1259541" cy="1091602"/>
          </a:xfrm>
          <a:prstGeom prst="rect">
            <a:avLst/>
          </a:prstGeom>
        </p:spPr>
      </p:pic>
      <p:sp>
        <p:nvSpPr>
          <p:cNvPr id="9" name="TextBox 8">
            <a:extLst>
              <a:ext uri="{FF2B5EF4-FFF2-40B4-BE49-F238E27FC236}">
                <a16:creationId xmlns:a16="http://schemas.microsoft.com/office/drawing/2014/main" id="{A9D52EFD-D437-434A-A376-BC4754B00C4D}"/>
              </a:ext>
            </a:extLst>
          </p:cNvPr>
          <p:cNvSpPr txBox="1"/>
          <p:nvPr/>
        </p:nvSpPr>
        <p:spPr>
          <a:xfrm>
            <a:off x="2979955" y="10462854"/>
            <a:ext cx="4829113"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l-SI" sz="3400" dirty="0">
                <a:solidFill>
                  <a:schemeClr val="tx1"/>
                </a:solidFill>
                <a:latin typeface="Arial" panose="020B0604020202020204" pitchFamily="34" charset="0"/>
                <a:cs typeface="Arial" panose="020B0604020202020204" pitchFamily="34" charset="0"/>
              </a:rPr>
              <a:t>S</a:t>
            </a:r>
            <a:r>
              <a:rPr lang="en-GB" sz="3400" dirty="0" err="1">
                <a:solidFill>
                  <a:schemeClr val="tx1"/>
                </a:solidFill>
                <a:latin typeface="Arial" panose="020B0604020202020204" pitchFamily="34" charset="0"/>
                <a:cs typeface="Arial" panose="020B0604020202020204" pitchFamily="34" charset="0"/>
              </a:rPr>
              <a:t>pletna</a:t>
            </a:r>
            <a:r>
              <a:rPr lang="en-GB" sz="3400" dirty="0">
                <a:solidFill>
                  <a:schemeClr val="tx1"/>
                </a:solidFill>
                <a:latin typeface="Arial" panose="020B0604020202020204" pitchFamily="34" charset="0"/>
                <a:cs typeface="Arial" panose="020B0604020202020204" pitchFamily="34" charset="0"/>
              </a:rPr>
              <a:t> </a:t>
            </a:r>
            <a:r>
              <a:rPr lang="en-GB" sz="3400" dirty="0" err="1">
                <a:solidFill>
                  <a:schemeClr val="tx1"/>
                </a:solidFill>
                <a:latin typeface="Arial" panose="020B0604020202020204" pitchFamily="34" charset="0"/>
                <a:cs typeface="Arial" panose="020B0604020202020204" pitchFamily="34" charset="0"/>
              </a:rPr>
              <a:t>stran</a:t>
            </a:r>
            <a:endParaRPr lang="en-GB" sz="3400" dirty="0">
              <a:solidFill>
                <a:schemeClr val="tx1"/>
              </a:solidFill>
              <a:latin typeface="Arial" panose="020B0604020202020204" pitchFamily="34" charset="0"/>
              <a:cs typeface="Arial" panose="020B0604020202020204" pitchFamily="34" charset="0"/>
            </a:endParaRPr>
          </a:p>
          <a:p>
            <a:pPr algn="ctr"/>
            <a:r>
              <a:rPr lang="en-GB" sz="3400" dirty="0">
                <a:solidFill>
                  <a:schemeClr val="tx1"/>
                </a:solidFill>
                <a:latin typeface="Arial" panose="020B0604020202020204" pitchFamily="34" charset="0"/>
                <a:cs typeface="Arial" panose="020B0604020202020204" pitchFamily="34" charset="0"/>
              </a:rPr>
              <a:t>TZS</a:t>
            </a:r>
          </a:p>
        </p:txBody>
      </p:sp>
      <p:sp>
        <p:nvSpPr>
          <p:cNvPr id="10" name="Oval 9">
            <a:extLst>
              <a:ext uri="{FF2B5EF4-FFF2-40B4-BE49-F238E27FC236}">
                <a16:creationId xmlns:a16="http://schemas.microsoft.com/office/drawing/2014/main" id="{62DE0215-C5D9-AB45-91B5-3BFCEB3512F3}"/>
              </a:ext>
            </a:extLst>
          </p:cNvPr>
          <p:cNvSpPr/>
          <p:nvPr/>
        </p:nvSpPr>
        <p:spPr>
          <a:xfrm>
            <a:off x="7168794" y="4889908"/>
            <a:ext cx="5740382" cy="5740382"/>
          </a:xfrm>
          <a:prstGeom prst="ellipse">
            <a:avLst/>
          </a:prstGeom>
          <a:noFill/>
          <a:ln w="25400" cap="flat">
            <a:solidFill>
              <a:srgbClr val="3C4D93"/>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en-SI" sz="4600" b="0" i="0" u="none" strike="noStrike" cap="none" spc="0" normalizeH="0" baseline="0">
              <a:ln>
                <a:noFill/>
              </a:ln>
              <a:solidFill>
                <a:srgbClr val="000000"/>
              </a:solidFill>
              <a:effectLst/>
              <a:uFillTx/>
              <a:latin typeface="Calibri"/>
              <a:ea typeface="Calibri"/>
              <a:cs typeface="Calibri"/>
              <a:sym typeface="Calibri"/>
            </a:endParaRPr>
          </a:p>
        </p:txBody>
      </p:sp>
      <p:pic>
        <p:nvPicPr>
          <p:cNvPr id="6" name="Picture 5">
            <a:extLst>
              <a:ext uri="{FF2B5EF4-FFF2-40B4-BE49-F238E27FC236}">
                <a16:creationId xmlns:a16="http://schemas.microsoft.com/office/drawing/2014/main" id="{F2DB15E8-7E46-7746-B390-A8B367BAD6FA}"/>
              </a:ext>
            </a:extLst>
          </p:cNvPr>
          <p:cNvPicPr>
            <a:picLocks noChangeAspect="1"/>
          </p:cNvPicPr>
          <p:nvPr/>
        </p:nvPicPr>
        <p:blipFill>
          <a:blip r:embed="rId5"/>
          <a:stretch>
            <a:fillRect/>
          </a:stretch>
        </p:blipFill>
        <p:spPr>
          <a:xfrm>
            <a:off x="8444022" y="7002773"/>
            <a:ext cx="3168816" cy="1389173"/>
          </a:xfrm>
          <a:prstGeom prst="rect">
            <a:avLst/>
          </a:prstGeom>
        </p:spPr>
      </p:pic>
      <p:sp>
        <p:nvSpPr>
          <p:cNvPr id="12" name="TextBox 11">
            <a:extLst>
              <a:ext uri="{FF2B5EF4-FFF2-40B4-BE49-F238E27FC236}">
                <a16:creationId xmlns:a16="http://schemas.microsoft.com/office/drawing/2014/main" id="{B602A393-B1BC-0143-89DD-EF23ED1BCCA8}"/>
              </a:ext>
            </a:extLst>
          </p:cNvPr>
          <p:cNvSpPr txBox="1"/>
          <p:nvPr/>
        </p:nvSpPr>
        <p:spPr>
          <a:xfrm>
            <a:off x="7624428" y="11036616"/>
            <a:ext cx="4829113"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l-SI" sz="3400" dirty="0">
                <a:solidFill>
                  <a:schemeClr val="tx1"/>
                </a:solidFill>
                <a:latin typeface="Arial" panose="020B0604020202020204" pitchFamily="34" charset="0"/>
                <a:cs typeface="Arial" panose="020B0604020202020204" pitchFamily="34" charset="0"/>
              </a:rPr>
              <a:t>K</a:t>
            </a:r>
            <a:r>
              <a:rPr lang="en-GB" sz="3400" dirty="0" err="1">
                <a:solidFill>
                  <a:schemeClr val="tx1"/>
                </a:solidFill>
                <a:latin typeface="Arial" panose="020B0604020202020204" pitchFamily="34" charset="0"/>
                <a:cs typeface="Arial" panose="020B0604020202020204" pitchFamily="34" charset="0"/>
              </a:rPr>
              <a:t>onfigurator</a:t>
            </a:r>
            <a:endParaRPr lang="en-GB" sz="3400" dirty="0">
              <a:solidFill>
                <a:schemeClr val="tx1"/>
              </a:solidFill>
              <a:latin typeface="Arial" panose="020B0604020202020204" pitchFamily="34" charset="0"/>
              <a:cs typeface="Arial" panose="020B0604020202020204" pitchFamily="34" charset="0"/>
            </a:endParaRPr>
          </a:p>
          <a:p>
            <a:pPr algn="ctr"/>
            <a:r>
              <a:rPr lang="en-GB" sz="3400" dirty="0" err="1">
                <a:solidFill>
                  <a:schemeClr val="tx1"/>
                </a:solidFill>
                <a:latin typeface="Arial" panose="020B0604020202020204" pitchFamily="34" charset="0"/>
                <a:cs typeface="Arial" panose="020B0604020202020204" pitchFamily="34" charset="0"/>
              </a:rPr>
              <a:t>izletov</a:t>
            </a:r>
            <a:endParaRPr lang="en-GB" sz="3400" dirty="0">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06256D4C-A21D-8343-9172-D9DF9EDABC2D}"/>
              </a:ext>
            </a:extLst>
          </p:cNvPr>
          <p:cNvSpPr/>
          <p:nvPr/>
        </p:nvSpPr>
        <p:spPr>
          <a:xfrm>
            <a:off x="13597111" y="10645093"/>
            <a:ext cx="3130166" cy="3130166"/>
          </a:xfrm>
          <a:prstGeom prst="ellipse">
            <a:avLst/>
          </a:prstGeom>
          <a:noFill/>
          <a:ln w="25400" cap="flat">
            <a:solidFill>
              <a:srgbClr val="3C4D93"/>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en-SI" sz="4600" b="0" i="0" u="none" strike="noStrike" cap="none" spc="0" normalizeH="0" baseline="0">
              <a:ln>
                <a:noFill/>
              </a:ln>
              <a:solidFill>
                <a:srgbClr val="000000"/>
              </a:solidFill>
              <a:effectLst/>
              <a:uFillTx/>
              <a:latin typeface="Calibri"/>
              <a:ea typeface="Calibri"/>
              <a:cs typeface="Calibri"/>
              <a:sym typeface="Calibri"/>
            </a:endParaRPr>
          </a:p>
        </p:txBody>
      </p:sp>
      <p:sp>
        <p:nvSpPr>
          <p:cNvPr id="14" name="TextBox 13">
            <a:extLst>
              <a:ext uri="{FF2B5EF4-FFF2-40B4-BE49-F238E27FC236}">
                <a16:creationId xmlns:a16="http://schemas.microsoft.com/office/drawing/2014/main" id="{2BE5B9E0-A64C-EF4D-8AD9-C4F9AAE00370}"/>
              </a:ext>
            </a:extLst>
          </p:cNvPr>
          <p:cNvSpPr txBox="1"/>
          <p:nvPr/>
        </p:nvSpPr>
        <p:spPr>
          <a:xfrm>
            <a:off x="12747637" y="11379180"/>
            <a:ext cx="4829113" cy="1661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l-SI" sz="3400" dirty="0">
                <a:solidFill>
                  <a:schemeClr val="tx1"/>
                </a:solidFill>
                <a:latin typeface="Arial" panose="020B0604020202020204" pitchFamily="34" charset="0"/>
                <a:cs typeface="Arial" panose="020B0604020202020204" pitchFamily="34" charset="0"/>
              </a:rPr>
              <a:t>S</a:t>
            </a:r>
            <a:r>
              <a:rPr lang="en-GB" sz="3400" dirty="0" err="1">
                <a:solidFill>
                  <a:schemeClr val="tx1"/>
                </a:solidFill>
                <a:latin typeface="Arial" panose="020B0604020202020204" pitchFamily="34" charset="0"/>
                <a:cs typeface="Arial" panose="020B0604020202020204" pitchFamily="34" charset="0"/>
              </a:rPr>
              <a:t>istem</a:t>
            </a:r>
            <a:endParaRPr lang="en-GB" sz="3400" dirty="0">
              <a:solidFill>
                <a:schemeClr val="tx1"/>
              </a:solidFill>
              <a:latin typeface="Arial" panose="020B0604020202020204" pitchFamily="34" charset="0"/>
              <a:cs typeface="Arial" panose="020B0604020202020204" pitchFamily="34" charset="0"/>
            </a:endParaRPr>
          </a:p>
          <a:p>
            <a:pPr algn="ctr"/>
            <a:r>
              <a:rPr lang="en-GB" sz="3400" dirty="0">
                <a:solidFill>
                  <a:schemeClr val="tx1"/>
                </a:solidFill>
                <a:latin typeface="Arial" panose="020B0604020202020204" pitchFamily="34" charset="0"/>
                <a:cs typeface="Arial" panose="020B0604020202020204" pitchFamily="34" charset="0"/>
              </a:rPr>
              <a:t>za </a:t>
            </a:r>
            <a:r>
              <a:rPr lang="en-GB" sz="3400" dirty="0" err="1">
                <a:solidFill>
                  <a:schemeClr val="tx1"/>
                </a:solidFill>
                <a:latin typeface="Arial" panose="020B0604020202020204" pitchFamily="34" charset="0"/>
                <a:cs typeface="Arial" panose="020B0604020202020204" pitchFamily="34" charset="0"/>
              </a:rPr>
              <a:t>vnos</a:t>
            </a:r>
            <a:endParaRPr lang="en-GB" sz="3400" dirty="0">
              <a:solidFill>
                <a:schemeClr val="tx1"/>
              </a:solidFill>
              <a:latin typeface="Arial" panose="020B0604020202020204" pitchFamily="34" charset="0"/>
              <a:cs typeface="Arial" panose="020B0604020202020204" pitchFamily="34" charset="0"/>
            </a:endParaRPr>
          </a:p>
          <a:p>
            <a:pPr algn="ctr"/>
            <a:r>
              <a:rPr lang="en-GB" sz="3400" dirty="0" err="1">
                <a:solidFill>
                  <a:schemeClr val="tx1"/>
                </a:solidFill>
                <a:latin typeface="Arial" panose="020B0604020202020204" pitchFamily="34" charset="0"/>
                <a:cs typeface="Arial" panose="020B0604020202020204" pitchFamily="34" charset="0"/>
              </a:rPr>
              <a:t>vsebin</a:t>
            </a:r>
            <a:endParaRPr lang="en-GB" sz="3400" dirty="0">
              <a:solidFill>
                <a:schemeClr val="tx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8EB54497-8F67-A547-A013-8EDD664F5486}"/>
              </a:ext>
            </a:extLst>
          </p:cNvPr>
          <p:cNvPicPr>
            <a:picLocks noChangeAspect="1"/>
          </p:cNvPicPr>
          <p:nvPr/>
        </p:nvPicPr>
        <p:blipFill>
          <a:blip r:embed="rId5"/>
          <a:stretch>
            <a:fillRect/>
          </a:stretch>
        </p:blipFill>
        <p:spPr>
          <a:xfrm>
            <a:off x="17881550" y="7163984"/>
            <a:ext cx="2372947" cy="1040273"/>
          </a:xfrm>
          <a:prstGeom prst="rect">
            <a:avLst/>
          </a:prstGeom>
        </p:spPr>
      </p:pic>
      <p:sp>
        <p:nvSpPr>
          <p:cNvPr id="19" name="TextBox 18">
            <a:extLst>
              <a:ext uri="{FF2B5EF4-FFF2-40B4-BE49-F238E27FC236}">
                <a16:creationId xmlns:a16="http://schemas.microsoft.com/office/drawing/2014/main" id="{48B3FAED-0A97-7941-8C15-93C44665DB9D}"/>
              </a:ext>
            </a:extLst>
          </p:cNvPr>
          <p:cNvSpPr txBox="1"/>
          <p:nvPr/>
        </p:nvSpPr>
        <p:spPr>
          <a:xfrm>
            <a:off x="16587462" y="10060904"/>
            <a:ext cx="4829113"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l-SI" sz="3400" dirty="0">
                <a:solidFill>
                  <a:schemeClr val="tx1"/>
                </a:solidFill>
                <a:latin typeface="Arial" panose="020B0604020202020204" pitchFamily="34" charset="0"/>
                <a:cs typeface="Arial" panose="020B0604020202020204" pitchFamily="34" charset="0"/>
              </a:rPr>
              <a:t>M</a:t>
            </a:r>
            <a:r>
              <a:rPr lang="en-GB" sz="3400" dirty="0" err="1">
                <a:solidFill>
                  <a:schemeClr val="tx1"/>
                </a:solidFill>
                <a:latin typeface="Arial" panose="020B0604020202020204" pitchFamily="34" charset="0"/>
                <a:cs typeface="Arial" panose="020B0604020202020204" pitchFamily="34" charset="0"/>
              </a:rPr>
              <a:t>obilna</a:t>
            </a:r>
            <a:br>
              <a:rPr lang="en-GB" sz="3400" dirty="0">
                <a:solidFill>
                  <a:schemeClr val="tx1"/>
                </a:solidFill>
                <a:latin typeface="Arial" panose="020B0604020202020204" pitchFamily="34" charset="0"/>
                <a:cs typeface="Arial" panose="020B0604020202020204" pitchFamily="34" charset="0"/>
              </a:rPr>
            </a:br>
            <a:r>
              <a:rPr lang="en-GB" sz="3400" dirty="0" err="1">
                <a:solidFill>
                  <a:schemeClr val="tx1"/>
                </a:solidFill>
                <a:latin typeface="Arial" panose="020B0604020202020204" pitchFamily="34" charset="0"/>
                <a:cs typeface="Arial" panose="020B0604020202020204" pitchFamily="34" charset="0"/>
              </a:rPr>
              <a:t>aplikacija</a:t>
            </a:r>
            <a:endParaRPr lang="en-GB" sz="3400" dirty="0">
              <a:solidFill>
                <a:schemeClr val="tx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9D48651B-460A-3A48-BBDC-49B40F784B37}"/>
              </a:ext>
            </a:extLst>
          </p:cNvPr>
          <p:cNvSpPr/>
          <p:nvPr/>
        </p:nvSpPr>
        <p:spPr>
          <a:xfrm>
            <a:off x="17142135" y="5804785"/>
            <a:ext cx="3809999" cy="3809999"/>
          </a:xfrm>
          <a:prstGeom prst="ellipse">
            <a:avLst/>
          </a:prstGeom>
          <a:noFill/>
          <a:ln w="25400" cap="flat">
            <a:solidFill>
              <a:srgbClr val="3C4D93"/>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en-SI" sz="4600" b="0" i="0" u="none" strike="noStrike" cap="none" spc="0" normalizeH="0" baseline="0">
              <a:ln>
                <a:noFill/>
              </a:ln>
              <a:solidFill>
                <a:srgbClr val="000000"/>
              </a:solidFill>
              <a:effectLst/>
              <a:uFillTx/>
              <a:latin typeface="Calibri"/>
              <a:ea typeface="Calibri"/>
              <a:cs typeface="Calibri"/>
              <a:sym typeface="Calibri"/>
            </a:endParaRPr>
          </a:p>
        </p:txBody>
      </p:sp>
      <p:cxnSp>
        <p:nvCxnSpPr>
          <p:cNvPr id="11" name="Straight Arrow Connector 10">
            <a:extLst>
              <a:ext uri="{FF2B5EF4-FFF2-40B4-BE49-F238E27FC236}">
                <a16:creationId xmlns:a16="http://schemas.microsoft.com/office/drawing/2014/main" id="{5C4B4119-F071-CF41-9462-9E8B78DD6864}"/>
              </a:ext>
            </a:extLst>
          </p:cNvPr>
          <p:cNvCxnSpPr/>
          <p:nvPr/>
        </p:nvCxnSpPr>
        <p:spPr>
          <a:xfrm flipH="1" flipV="1">
            <a:off x="12639225" y="9614784"/>
            <a:ext cx="1291928" cy="1291928"/>
          </a:xfrm>
          <a:prstGeom prst="straightConnector1">
            <a:avLst/>
          </a:prstGeom>
          <a:noFill/>
          <a:ln w="28575" cap="flat">
            <a:solidFill>
              <a:srgbClr val="3C4D93"/>
            </a:solidFill>
            <a:prstDash val="solid"/>
            <a:bevel/>
            <a:headEnd type="none" w="lg" len="med"/>
            <a:tailEnd type="triangle" w="lg" len="med"/>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23BD1058-8FFF-514A-8C60-594144592B14}"/>
              </a:ext>
            </a:extLst>
          </p:cNvPr>
          <p:cNvCxnSpPr>
            <a:cxnSpLocks/>
          </p:cNvCxnSpPr>
          <p:nvPr/>
        </p:nvCxnSpPr>
        <p:spPr>
          <a:xfrm flipV="1">
            <a:off x="16292529" y="9342370"/>
            <a:ext cx="1099000" cy="1484942"/>
          </a:xfrm>
          <a:prstGeom prst="straightConnector1">
            <a:avLst/>
          </a:prstGeom>
          <a:noFill/>
          <a:ln w="28575" cap="flat">
            <a:solidFill>
              <a:srgbClr val="3C4D93"/>
            </a:solidFill>
            <a:prstDash val="solid"/>
            <a:bevel/>
            <a:headEnd type="none" w="lg" len="med"/>
            <a:tailEnd type="triangle" w="lg" len="med"/>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C3F3F50A-DD03-E240-85D2-AE18CB480161}"/>
              </a:ext>
            </a:extLst>
          </p:cNvPr>
          <p:cNvCxnSpPr>
            <a:cxnSpLocks/>
          </p:cNvCxnSpPr>
          <p:nvPr/>
        </p:nvCxnSpPr>
        <p:spPr>
          <a:xfrm flipH="1">
            <a:off x="13597111" y="7696338"/>
            <a:ext cx="2452034" cy="0"/>
          </a:xfrm>
          <a:prstGeom prst="straightConnector1">
            <a:avLst/>
          </a:prstGeom>
          <a:noFill/>
          <a:ln w="28575" cap="flat">
            <a:solidFill>
              <a:srgbClr val="3C4D93"/>
            </a:solidFill>
            <a:prstDash val="solid"/>
            <a:bevel/>
            <a:headEnd type="triangle" w="lg" len="med"/>
            <a:tailEnd type="triangle" w="lg" len="med"/>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7" name="Oval 26">
            <a:extLst>
              <a:ext uri="{FF2B5EF4-FFF2-40B4-BE49-F238E27FC236}">
                <a16:creationId xmlns:a16="http://schemas.microsoft.com/office/drawing/2014/main" id="{9CB8BB38-BC85-3D4F-86E8-5ED1E6AA9641}"/>
              </a:ext>
            </a:extLst>
          </p:cNvPr>
          <p:cNvSpPr/>
          <p:nvPr/>
        </p:nvSpPr>
        <p:spPr>
          <a:xfrm>
            <a:off x="13597111" y="3060952"/>
            <a:ext cx="3130166" cy="3130166"/>
          </a:xfrm>
          <a:prstGeom prst="ellipse">
            <a:avLst/>
          </a:prstGeom>
          <a:noFill/>
          <a:ln w="25400" cap="flat">
            <a:solidFill>
              <a:srgbClr val="3C4D93"/>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en-SI" sz="4600" b="0" i="0" u="none" strike="noStrike" cap="none" spc="0" normalizeH="0" baseline="0">
              <a:ln>
                <a:noFill/>
              </a:ln>
              <a:solidFill>
                <a:srgbClr val="000000"/>
              </a:solidFill>
              <a:effectLst/>
              <a:uFillTx/>
              <a:latin typeface="Calibri"/>
              <a:ea typeface="Calibri"/>
              <a:cs typeface="Calibri"/>
              <a:sym typeface="Calibri"/>
            </a:endParaRPr>
          </a:p>
        </p:txBody>
      </p:sp>
      <p:sp>
        <p:nvSpPr>
          <p:cNvPr id="28" name="TextBox 27">
            <a:extLst>
              <a:ext uri="{FF2B5EF4-FFF2-40B4-BE49-F238E27FC236}">
                <a16:creationId xmlns:a16="http://schemas.microsoft.com/office/drawing/2014/main" id="{9CCBD621-350A-0147-BAC8-414726224D14}"/>
              </a:ext>
            </a:extLst>
          </p:cNvPr>
          <p:cNvSpPr txBox="1"/>
          <p:nvPr/>
        </p:nvSpPr>
        <p:spPr>
          <a:xfrm>
            <a:off x="12747637" y="4098168"/>
            <a:ext cx="4829113"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l-SI" sz="3400" dirty="0">
                <a:solidFill>
                  <a:schemeClr val="tx1"/>
                </a:solidFill>
                <a:latin typeface="Arial" panose="020B0604020202020204" pitchFamily="34" charset="0"/>
                <a:cs typeface="Arial" panose="020B0604020202020204" pitchFamily="34" charset="0"/>
              </a:rPr>
              <a:t>U</a:t>
            </a:r>
            <a:r>
              <a:rPr lang="en-GB" sz="3400" dirty="0" err="1">
                <a:solidFill>
                  <a:schemeClr val="tx1"/>
                </a:solidFill>
                <a:latin typeface="Arial" panose="020B0604020202020204" pitchFamily="34" charset="0"/>
                <a:cs typeface="Arial" panose="020B0604020202020204" pitchFamily="34" charset="0"/>
              </a:rPr>
              <a:t>porabniški</a:t>
            </a:r>
            <a:endParaRPr lang="en-GB" sz="3400" dirty="0">
              <a:solidFill>
                <a:schemeClr val="tx1"/>
              </a:solidFill>
              <a:latin typeface="Arial" panose="020B0604020202020204" pitchFamily="34" charset="0"/>
              <a:cs typeface="Arial" panose="020B0604020202020204" pitchFamily="34" charset="0"/>
            </a:endParaRPr>
          </a:p>
          <a:p>
            <a:pPr algn="ctr"/>
            <a:r>
              <a:rPr lang="en-GB" sz="3400" dirty="0" err="1">
                <a:solidFill>
                  <a:schemeClr val="tx1"/>
                </a:solidFill>
                <a:latin typeface="Arial" panose="020B0604020202020204" pitchFamily="34" charset="0"/>
                <a:cs typeface="Arial" panose="020B0604020202020204" pitchFamily="34" charset="0"/>
              </a:rPr>
              <a:t>račun</a:t>
            </a:r>
            <a:endParaRPr lang="en-GB" sz="3400" dirty="0">
              <a:solidFill>
                <a:schemeClr val="tx1"/>
              </a:solidFill>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580D5E55-E422-2948-9FEE-0D288D18FEE2}"/>
              </a:ext>
            </a:extLst>
          </p:cNvPr>
          <p:cNvCxnSpPr>
            <a:cxnSpLocks/>
          </p:cNvCxnSpPr>
          <p:nvPr/>
        </p:nvCxnSpPr>
        <p:spPr>
          <a:xfrm flipH="1">
            <a:off x="12075536" y="4611356"/>
            <a:ext cx="1344201" cy="721272"/>
          </a:xfrm>
          <a:prstGeom prst="straightConnector1">
            <a:avLst/>
          </a:prstGeom>
          <a:noFill/>
          <a:ln w="28575" cap="flat">
            <a:solidFill>
              <a:srgbClr val="3C4D93"/>
            </a:solidFill>
            <a:prstDash val="solid"/>
            <a:bevel/>
            <a:headEnd type="none" w="lg" len="med"/>
            <a:tailEnd type="triangle" w="lg" len="med"/>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0" name="Straight Arrow Connector 29">
            <a:extLst>
              <a:ext uri="{FF2B5EF4-FFF2-40B4-BE49-F238E27FC236}">
                <a16:creationId xmlns:a16="http://schemas.microsoft.com/office/drawing/2014/main" id="{8860C9E4-D588-C34A-9C95-3D8E11991DB7}"/>
              </a:ext>
            </a:extLst>
          </p:cNvPr>
          <p:cNvCxnSpPr>
            <a:cxnSpLocks/>
          </p:cNvCxnSpPr>
          <p:nvPr/>
        </p:nvCxnSpPr>
        <p:spPr>
          <a:xfrm>
            <a:off x="16934593" y="4470531"/>
            <a:ext cx="1030006" cy="1058320"/>
          </a:xfrm>
          <a:prstGeom prst="straightConnector1">
            <a:avLst/>
          </a:prstGeom>
          <a:noFill/>
          <a:ln w="28575" cap="flat">
            <a:solidFill>
              <a:srgbClr val="3C4D93"/>
            </a:solidFill>
            <a:prstDash val="solid"/>
            <a:bevel/>
            <a:headEnd type="none" w="lg" len="med"/>
            <a:tailEnd type="triangle" w="lg" len="med"/>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6977794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Kaj je digital in zakaj je pomemben?">
            <a:extLst>
              <a:ext uri="{FF2B5EF4-FFF2-40B4-BE49-F238E27FC236}">
                <a16:creationId xmlns:a16="http://schemas.microsoft.com/office/drawing/2014/main" id="{EC40A9EF-6A41-F341-909D-016D15C1C19C}"/>
              </a:ext>
            </a:extLst>
          </p:cNvPr>
          <p:cNvSpPr txBox="1"/>
          <p:nvPr/>
        </p:nvSpPr>
        <p:spPr>
          <a:xfrm>
            <a:off x="1096719" y="2573942"/>
            <a:ext cx="22865250" cy="7263539"/>
          </a:xfrm>
          <a:prstGeom prst="rect">
            <a:avLst/>
          </a:prstGeom>
          <a:ln w="12700">
            <a:miter lim="400000"/>
          </a:ln>
          <a:extLst>
            <a:ext uri="{C572A759-6A51-4108-AA02-DFA0A04FC94B}">
              <ma14:wrappingTextBoxFlag xmlns:ma14="http://schemas.microsoft.com/office/mac/drawingml/2011/main" xmlns="" val="1"/>
            </a:ext>
          </a:extLst>
        </p:spPr>
        <p:txBody>
          <a:bodyPr wrap="square" lIns="121926" tIns="121926" rIns="121926" bIns="121926">
            <a:spAutoFit/>
          </a:bodyPr>
          <a:lstStyle>
            <a:lvl1pPr algn="ctr">
              <a:defRPr sz="7000">
                <a:solidFill>
                  <a:schemeClr val="accent2"/>
                </a:solidFill>
                <a:latin typeface="+mn-lt"/>
                <a:ea typeface="+mn-ea"/>
                <a:cs typeface="+mn-cs"/>
                <a:sym typeface="Helvetica"/>
              </a:defRPr>
            </a:lvl1pPr>
          </a:lstStyle>
          <a:p>
            <a:pPr algn="l"/>
            <a:r>
              <a:rPr lang="sl-SI" sz="6600" dirty="0">
                <a:solidFill>
                  <a:srgbClr val="0047C3"/>
                </a:solidFill>
                <a:latin typeface="Arial" panose="020B0604020202020204" pitchFamily="34" charset="0"/>
                <a:cs typeface="Arial" panose="020B0604020202020204" pitchFamily="34" charset="0"/>
              </a:rPr>
              <a:t>NAMEN KONFIGURATORJA</a:t>
            </a:r>
          </a:p>
          <a:p>
            <a:pPr algn="l"/>
            <a:r>
              <a:rPr lang="sl-SI" sz="6000" dirty="0">
                <a:solidFill>
                  <a:schemeClr val="tx1"/>
                </a:solidFill>
                <a:latin typeface="Arial" panose="020B0604020202020204" pitchFamily="34" charset="0"/>
                <a:cs typeface="Arial" panose="020B0604020202020204" pitchFamily="34" charset="0"/>
              </a:rPr>
              <a:t>Turistična ponudba destinacij na enem mestu, za vse ciljne skupine in interese.</a:t>
            </a:r>
          </a:p>
          <a:p>
            <a:pPr algn="l"/>
            <a:r>
              <a:rPr lang="sl-SI" sz="6000" dirty="0" err="1">
                <a:solidFill>
                  <a:schemeClr val="tx1"/>
                </a:solidFill>
                <a:latin typeface="Arial" panose="020B0604020202020204" pitchFamily="34" charset="0"/>
                <a:cs typeface="Arial" panose="020B0604020202020204" pitchFamily="34" charset="0"/>
              </a:rPr>
              <a:t>Konfigurator</a:t>
            </a:r>
            <a:r>
              <a:rPr lang="sl-SI" sz="6000" dirty="0">
                <a:solidFill>
                  <a:schemeClr val="tx1"/>
                </a:solidFill>
                <a:latin typeface="Arial" panose="020B0604020202020204" pitchFamily="34" charset="0"/>
                <a:cs typeface="Arial" panose="020B0604020202020204" pitchFamily="34" charset="0"/>
              </a:rPr>
              <a:t> je kreiran za vas.</a:t>
            </a:r>
          </a:p>
          <a:p>
            <a:pPr algn="l"/>
            <a:endParaRPr lang="sl-SI" sz="6000" dirty="0">
              <a:solidFill>
                <a:schemeClr val="tx1"/>
              </a:solidFill>
              <a:latin typeface="Arial" panose="020B0604020202020204" pitchFamily="34" charset="0"/>
              <a:cs typeface="Arial" panose="020B0604020202020204" pitchFamily="34" charset="0"/>
            </a:endParaRPr>
          </a:p>
          <a:p>
            <a:pPr algn="l"/>
            <a:endParaRPr lang="sl-SI" sz="6000" dirty="0">
              <a:solidFill>
                <a:schemeClr val="tx1"/>
              </a:solidFill>
              <a:latin typeface="Arial" panose="020B0604020202020204" pitchFamily="34" charset="0"/>
              <a:cs typeface="Arial" panose="020B0604020202020204" pitchFamily="34" charset="0"/>
            </a:endParaRPr>
          </a:p>
          <a:p>
            <a:pPr algn="l"/>
            <a:endParaRPr lang="sl-SI" sz="9000" b="1"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916FCD4-DFCD-144A-B28E-F23DB67B7316}"/>
              </a:ext>
            </a:extLst>
          </p:cNvPr>
          <p:cNvPicPr>
            <a:picLocks noChangeAspect="1"/>
          </p:cNvPicPr>
          <p:nvPr/>
        </p:nvPicPr>
        <p:blipFill>
          <a:blip r:embed="rId3"/>
          <a:stretch>
            <a:fillRect/>
          </a:stretch>
        </p:blipFill>
        <p:spPr>
          <a:xfrm>
            <a:off x="21062196" y="14707019"/>
            <a:ext cx="1875295" cy="329444"/>
          </a:xfrm>
          <a:prstGeom prst="rect">
            <a:avLst/>
          </a:prstGeom>
        </p:spPr>
      </p:pic>
      <p:sp>
        <p:nvSpPr>
          <p:cNvPr id="2" name="Right Triangle 1">
            <a:extLst>
              <a:ext uri="{FF2B5EF4-FFF2-40B4-BE49-F238E27FC236}">
                <a16:creationId xmlns:a16="http://schemas.microsoft.com/office/drawing/2014/main" id="{61245DCA-D57D-7449-9046-A58CB25E5E0D}"/>
              </a:ext>
            </a:extLst>
          </p:cNvPr>
          <p:cNvSpPr/>
          <p:nvPr/>
        </p:nvSpPr>
        <p:spPr>
          <a:xfrm rot="10800000">
            <a:off x="21488400" y="-1"/>
            <a:ext cx="2895600" cy="2790497"/>
          </a:xfrm>
          <a:prstGeom prst="rtTriangle">
            <a:avLst/>
          </a:prstGeom>
          <a:solidFill>
            <a:srgbClr val="3C4D93"/>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en-SI" sz="4600" b="0" i="0" u="none" strike="noStrike" cap="none" spc="0" normalizeH="0" baseline="0">
              <a:ln>
                <a:noFill/>
              </a:ln>
              <a:solidFill>
                <a:srgbClr val="000000"/>
              </a:solidFill>
              <a:effectLst/>
              <a:uFillTx/>
              <a:latin typeface="Calibri"/>
              <a:ea typeface="Calibri"/>
              <a:cs typeface="Calibri"/>
              <a:sym typeface="Calibri"/>
            </a:endParaRPr>
          </a:p>
        </p:txBody>
      </p:sp>
      <p:pic>
        <p:nvPicPr>
          <p:cNvPr id="8" name="Slika 7">
            <a:extLst>
              <a:ext uri="{FF2B5EF4-FFF2-40B4-BE49-F238E27FC236}">
                <a16:creationId xmlns:a16="http://schemas.microsoft.com/office/drawing/2014/main" id="{08A5DE14-576E-4FBC-955F-F456A051FDE2}"/>
              </a:ext>
            </a:extLst>
          </p:cNvPr>
          <p:cNvPicPr>
            <a:picLocks noChangeAspect="1"/>
          </p:cNvPicPr>
          <p:nvPr/>
        </p:nvPicPr>
        <p:blipFill rotWithShape="1">
          <a:blip r:embed="rId4">
            <a:extLst>
              <a:ext uri="{28A0092B-C50C-407E-A947-70E740481C1C}">
                <a14:useLocalDpi xmlns:a14="http://schemas.microsoft.com/office/drawing/2010/main" val="0"/>
              </a:ext>
            </a:extLst>
          </a:blip>
          <a:srcRect l="1494" t="1147" r="3065" b="1309"/>
          <a:stretch/>
        </p:blipFill>
        <p:spPr>
          <a:xfrm>
            <a:off x="10245968" y="8484896"/>
            <a:ext cx="13716001" cy="7166830"/>
          </a:xfrm>
          <a:prstGeom prst="rect">
            <a:avLst/>
          </a:prstGeom>
        </p:spPr>
      </p:pic>
    </p:spTree>
    <p:extLst>
      <p:ext uri="{BB962C8B-B14F-4D97-AF65-F5344CB8AC3E}">
        <p14:creationId xmlns:p14="http://schemas.microsoft.com/office/powerpoint/2010/main" val="171982421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Kaj je digital in zakaj je pomemben?">
            <a:extLst>
              <a:ext uri="{FF2B5EF4-FFF2-40B4-BE49-F238E27FC236}">
                <a16:creationId xmlns:a16="http://schemas.microsoft.com/office/drawing/2014/main" id="{EC40A9EF-6A41-F341-909D-016D15C1C19C}"/>
              </a:ext>
            </a:extLst>
          </p:cNvPr>
          <p:cNvSpPr txBox="1"/>
          <p:nvPr/>
        </p:nvSpPr>
        <p:spPr>
          <a:xfrm>
            <a:off x="2227386" y="2309247"/>
            <a:ext cx="18025166" cy="1631228"/>
          </a:xfrm>
          <a:prstGeom prst="rect">
            <a:avLst/>
          </a:prstGeom>
          <a:ln w="12700">
            <a:miter lim="400000"/>
          </a:ln>
          <a:extLst>
            <a:ext uri="{C572A759-6A51-4108-AA02-DFA0A04FC94B}">
              <ma14:wrappingTextBoxFlag xmlns:ma14="http://schemas.microsoft.com/office/mac/drawingml/2011/main" xmlns="" val="1"/>
            </a:ext>
          </a:extLst>
        </p:spPr>
        <p:txBody>
          <a:bodyPr wrap="square" lIns="121926" tIns="121926" rIns="121926" bIns="121926">
            <a:spAutoFit/>
          </a:bodyPr>
          <a:lstStyle>
            <a:lvl1pPr algn="ctr">
              <a:defRPr sz="7000">
                <a:solidFill>
                  <a:schemeClr val="accent2"/>
                </a:solidFill>
                <a:latin typeface="+mn-lt"/>
                <a:ea typeface="+mn-ea"/>
                <a:cs typeface="+mn-cs"/>
                <a:sym typeface="Helvetica"/>
              </a:defRPr>
            </a:lvl1pPr>
          </a:lstStyle>
          <a:p>
            <a:pPr algn="l"/>
            <a:endParaRPr lang="en-US" sz="9000" b="1" dirty="0">
              <a:solidFill>
                <a:schemeClr val="tx1"/>
              </a:solidFill>
              <a:latin typeface="Arial Black" panose="020B0604020202020204" pitchFamily="34" charset="0"/>
              <a:cs typeface="Arial Black" panose="020B0604020202020204" pitchFamily="34" charset="0"/>
            </a:endParaRPr>
          </a:p>
        </p:txBody>
      </p:sp>
      <p:pic>
        <p:nvPicPr>
          <p:cNvPr id="7" name="Picture 6">
            <a:extLst>
              <a:ext uri="{FF2B5EF4-FFF2-40B4-BE49-F238E27FC236}">
                <a16:creationId xmlns:a16="http://schemas.microsoft.com/office/drawing/2014/main" id="{0916FCD4-DFCD-144A-B28E-F23DB67B7316}"/>
              </a:ext>
            </a:extLst>
          </p:cNvPr>
          <p:cNvPicPr>
            <a:picLocks noChangeAspect="1"/>
          </p:cNvPicPr>
          <p:nvPr/>
        </p:nvPicPr>
        <p:blipFill>
          <a:blip r:embed="rId3"/>
          <a:stretch>
            <a:fillRect/>
          </a:stretch>
        </p:blipFill>
        <p:spPr>
          <a:xfrm>
            <a:off x="21062196" y="14707019"/>
            <a:ext cx="1875295" cy="329444"/>
          </a:xfrm>
          <a:prstGeom prst="rect">
            <a:avLst/>
          </a:prstGeom>
        </p:spPr>
      </p:pic>
      <p:sp>
        <p:nvSpPr>
          <p:cNvPr id="2" name="Right Triangle 1">
            <a:extLst>
              <a:ext uri="{FF2B5EF4-FFF2-40B4-BE49-F238E27FC236}">
                <a16:creationId xmlns:a16="http://schemas.microsoft.com/office/drawing/2014/main" id="{61245DCA-D57D-7449-9046-A58CB25E5E0D}"/>
              </a:ext>
            </a:extLst>
          </p:cNvPr>
          <p:cNvSpPr/>
          <p:nvPr/>
        </p:nvSpPr>
        <p:spPr>
          <a:xfrm rot="10800000">
            <a:off x="21488400" y="-1"/>
            <a:ext cx="2895600" cy="2790497"/>
          </a:xfrm>
          <a:prstGeom prst="rtTriangle">
            <a:avLst/>
          </a:prstGeom>
          <a:solidFill>
            <a:srgbClr val="3C4D93"/>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en-SI" sz="46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PoljeZBesedilom 7">
            <a:extLst>
              <a:ext uri="{FF2B5EF4-FFF2-40B4-BE49-F238E27FC236}">
                <a16:creationId xmlns:a16="http://schemas.microsoft.com/office/drawing/2014/main" id="{6F6EF40D-FB3B-4A60-82B3-75C619934334}"/>
              </a:ext>
            </a:extLst>
          </p:cNvPr>
          <p:cNvSpPr txBox="1"/>
          <p:nvPr/>
        </p:nvSpPr>
        <p:spPr>
          <a:xfrm>
            <a:off x="1263631" y="2205769"/>
            <a:ext cx="19952676" cy="10187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l-SI" sz="6600" dirty="0">
                <a:solidFill>
                  <a:srgbClr val="0047C3"/>
                </a:solidFill>
              </a:rPr>
              <a:t>SI ŽELITE NA IZLET, PA NE VESTE KAM IN KAKO NA ENOSTAVEN NAČIN PRITI DO IZLETA?</a:t>
            </a:r>
          </a:p>
          <a:p>
            <a:endParaRPr lang="sl-SI" sz="7200" dirty="0">
              <a:solidFill>
                <a:srgbClr val="0047C3"/>
              </a:solidFill>
            </a:endParaRPr>
          </a:p>
          <a:p>
            <a:endParaRPr lang="sl-SI" sz="7200" dirty="0">
              <a:solidFill>
                <a:srgbClr val="0047C3"/>
              </a:solidFill>
            </a:endParaRPr>
          </a:p>
          <a:p>
            <a:endParaRPr lang="sl-SI" sz="7200" dirty="0">
              <a:solidFill>
                <a:srgbClr val="0047C3"/>
              </a:solidFill>
            </a:endParaRPr>
          </a:p>
          <a:p>
            <a:endParaRPr lang="sl-SI" sz="7200" dirty="0">
              <a:solidFill>
                <a:srgbClr val="0047C3"/>
              </a:solidFill>
            </a:endParaRPr>
          </a:p>
          <a:p>
            <a:endParaRPr lang="sl-SI" sz="7200" dirty="0">
              <a:solidFill>
                <a:srgbClr val="0047C3"/>
              </a:solidFill>
            </a:endParaRPr>
          </a:p>
          <a:p>
            <a:endParaRPr lang="sl-SI" sz="7200" dirty="0">
              <a:solidFill>
                <a:srgbClr val="0047C3"/>
              </a:solidFill>
            </a:endParaRPr>
          </a:p>
          <a:p>
            <a:br>
              <a:rPr lang="sl-SI" dirty="0">
                <a:solidFill>
                  <a:srgbClr val="0047C3"/>
                </a:solidFill>
              </a:rPr>
            </a:br>
            <a:endParaRPr lang="sl-SI" dirty="0"/>
          </a:p>
        </p:txBody>
      </p:sp>
      <p:sp>
        <p:nvSpPr>
          <p:cNvPr id="10" name="PoljeZBesedilom 9">
            <a:extLst>
              <a:ext uri="{FF2B5EF4-FFF2-40B4-BE49-F238E27FC236}">
                <a16:creationId xmlns:a16="http://schemas.microsoft.com/office/drawing/2014/main" id="{C0D72B80-EB02-4669-9DF8-3743FA179B26}"/>
              </a:ext>
            </a:extLst>
          </p:cNvPr>
          <p:cNvSpPr txBox="1"/>
          <p:nvPr/>
        </p:nvSpPr>
        <p:spPr>
          <a:xfrm>
            <a:off x="1735016" y="6976305"/>
            <a:ext cx="18850707" cy="6001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sl-SI" sz="6000" dirty="0">
                <a:solidFill>
                  <a:srgbClr val="0047C3"/>
                </a:solidFill>
              </a:rPr>
              <a:t>         KONFIGURATOR IZLETOV</a:t>
            </a:r>
          </a:p>
          <a:p>
            <a:pPr algn="l"/>
            <a:r>
              <a:rPr lang="sl-SI" sz="5400" dirty="0"/>
              <a:t>          pravi naslov za vašo odločitev </a:t>
            </a:r>
          </a:p>
          <a:p>
            <a:pPr algn="l"/>
            <a:r>
              <a:rPr lang="sl-SI" sz="5400" dirty="0"/>
              <a:t>          prvi korak do vašega izleta</a:t>
            </a:r>
          </a:p>
          <a:p>
            <a:pPr algn="l"/>
            <a:r>
              <a:rPr lang="sl-SI" sz="5400" dirty="0"/>
              <a:t>          enostaven pomočnik za spoznavanje naše dežele</a:t>
            </a:r>
          </a:p>
          <a:p>
            <a:r>
              <a:rPr lang="sl-SI" sz="5400" dirty="0"/>
              <a:t>          obisk vsakega kotička v SLO</a:t>
            </a:r>
          </a:p>
          <a:p>
            <a:pPr algn="l"/>
            <a:r>
              <a:rPr lang="sl-SI" sz="5400" dirty="0"/>
              <a:t>          nov vodič po izletih </a:t>
            </a:r>
          </a:p>
          <a:p>
            <a:pPr algn="l"/>
            <a:r>
              <a:rPr lang="sl-SI" sz="5400" dirty="0"/>
              <a:t>          kreator občutkov doživetij na vaših sanjskih izletih</a:t>
            </a:r>
          </a:p>
        </p:txBody>
      </p:sp>
      <p:sp>
        <p:nvSpPr>
          <p:cNvPr id="5" name="Puščica: črtice desno 4">
            <a:extLst>
              <a:ext uri="{FF2B5EF4-FFF2-40B4-BE49-F238E27FC236}">
                <a16:creationId xmlns:a16="http://schemas.microsoft.com/office/drawing/2014/main" id="{4EF7ACAC-84BD-44AA-B3A1-F68995B75C6A}"/>
              </a:ext>
            </a:extLst>
          </p:cNvPr>
          <p:cNvSpPr/>
          <p:nvPr/>
        </p:nvSpPr>
        <p:spPr>
          <a:xfrm>
            <a:off x="756608" y="7979569"/>
            <a:ext cx="978408" cy="484632"/>
          </a:xfrm>
          <a:prstGeom prst="stripedRightArrow">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sl-SI" sz="46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Puščica: črtice desno 5">
            <a:extLst>
              <a:ext uri="{FF2B5EF4-FFF2-40B4-BE49-F238E27FC236}">
                <a16:creationId xmlns:a16="http://schemas.microsoft.com/office/drawing/2014/main" id="{301BEA13-34C5-4FDD-B92A-914E3ED26BF8}"/>
              </a:ext>
            </a:extLst>
          </p:cNvPr>
          <p:cNvSpPr/>
          <p:nvPr/>
        </p:nvSpPr>
        <p:spPr>
          <a:xfrm>
            <a:off x="733162" y="8982833"/>
            <a:ext cx="978408" cy="484632"/>
          </a:xfrm>
          <a:prstGeom prst="stripedRightArrow">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sl-SI" sz="46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Puščica: črtice desno 11">
            <a:extLst>
              <a:ext uri="{FF2B5EF4-FFF2-40B4-BE49-F238E27FC236}">
                <a16:creationId xmlns:a16="http://schemas.microsoft.com/office/drawing/2014/main" id="{5063DA2C-3B84-4613-B7D0-E321548B462A}"/>
              </a:ext>
            </a:extLst>
          </p:cNvPr>
          <p:cNvSpPr/>
          <p:nvPr/>
        </p:nvSpPr>
        <p:spPr>
          <a:xfrm>
            <a:off x="733162" y="9774777"/>
            <a:ext cx="978408" cy="484632"/>
          </a:xfrm>
          <a:prstGeom prst="stripedRightArrow">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sl-SI" sz="46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Puščica: črtice desno 12">
            <a:extLst>
              <a:ext uri="{FF2B5EF4-FFF2-40B4-BE49-F238E27FC236}">
                <a16:creationId xmlns:a16="http://schemas.microsoft.com/office/drawing/2014/main" id="{B1E3EA2B-FF0D-4A0A-86B8-E03C9CB091C3}"/>
              </a:ext>
            </a:extLst>
          </p:cNvPr>
          <p:cNvSpPr/>
          <p:nvPr/>
        </p:nvSpPr>
        <p:spPr>
          <a:xfrm>
            <a:off x="774427" y="10664121"/>
            <a:ext cx="978408" cy="484632"/>
          </a:xfrm>
          <a:prstGeom prst="stripedRightArrow">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sl-SI" sz="4600" b="0" i="0" u="none" strike="noStrike" cap="none" spc="0" normalizeH="0" baseline="0">
              <a:ln>
                <a:noFill/>
              </a:ln>
              <a:solidFill>
                <a:srgbClr val="000000"/>
              </a:solidFill>
              <a:effectLst/>
              <a:uFillTx/>
              <a:latin typeface="Calibri"/>
              <a:ea typeface="Calibri"/>
              <a:cs typeface="Calibri"/>
              <a:sym typeface="Calibri"/>
            </a:endParaRPr>
          </a:p>
        </p:txBody>
      </p:sp>
      <p:sp>
        <p:nvSpPr>
          <p:cNvPr id="14" name="Puščica: črtice desno 13">
            <a:extLst>
              <a:ext uri="{FF2B5EF4-FFF2-40B4-BE49-F238E27FC236}">
                <a16:creationId xmlns:a16="http://schemas.microsoft.com/office/drawing/2014/main" id="{A48E99FE-D190-41D7-B2CC-40C0CC276484}"/>
              </a:ext>
            </a:extLst>
          </p:cNvPr>
          <p:cNvSpPr/>
          <p:nvPr/>
        </p:nvSpPr>
        <p:spPr>
          <a:xfrm>
            <a:off x="756608" y="11425069"/>
            <a:ext cx="978408" cy="484632"/>
          </a:xfrm>
          <a:prstGeom prst="stripedRightArrow">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sl-SI" sz="4600" b="0" i="0" u="none" strike="noStrike" cap="none" spc="0" normalizeH="0" baseline="0">
              <a:ln>
                <a:noFill/>
              </a:ln>
              <a:solidFill>
                <a:srgbClr val="000000"/>
              </a:solidFill>
              <a:effectLst/>
              <a:uFillTx/>
              <a:latin typeface="Calibri"/>
              <a:ea typeface="Calibri"/>
              <a:cs typeface="Calibri"/>
              <a:sym typeface="Calibri"/>
            </a:endParaRPr>
          </a:p>
        </p:txBody>
      </p:sp>
      <p:sp>
        <p:nvSpPr>
          <p:cNvPr id="3" name="Puščica: desno 2">
            <a:extLst>
              <a:ext uri="{FF2B5EF4-FFF2-40B4-BE49-F238E27FC236}">
                <a16:creationId xmlns:a16="http://schemas.microsoft.com/office/drawing/2014/main" id="{57F39128-69D9-41EA-BB9C-8B50078114A5}"/>
              </a:ext>
            </a:extLst>
          </p:cNvPr>
          <p:cNvSpPr/>
          <p:nvPr/>
        </p:nvSpPr>
        <p:spPr>
          <a:xfrm>
            <a:off x="803502" y="12217013"/>
            <a:ext cx="978408" cy="484632"/>
          </a:xfrm>
          <a:prstGeom prst="rightArrow">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sl-SI" sz="4600" b="0" i="0" u="none" strike="noStrike" cap="none" spc="0" normalizeH="0" baseline="0">
              <a:ln>
                <a:noFill/>
              </a:ln>
              <a:solidFill>
                <a:srgbClr val="000000"/>
              </a:solidFill>
              <a:effectLst/>
              <a:uFillTx/>
              <a:latin typeface="Calibri"/>
              <a:ea typeface="Calibri"/>
              <a:cs typeface="Calibri"/>
              <a:sym typeface="Calibri"/>
            </a:endParaRPr>
          </a:p>
        </p:txBody>
      </p:sp>
      <p:sp>
        <p:nvSpPr>
          <p:cNvPr id="4" name="Puščica: črtice desno 3">
            <a:extLst>
              <a:ext uri="{FF2B5EF4-FFF2-40B4-BE49-F238E27FC236}">
                <a16:creationId xmlns:a16="http://schemas.microsoft.com/office/drawing/2014/main" id="{B9C6FBD4-A275-46FF-A7E1-32EA17B9AECF}"/>
              </a:ext>
            </a:extLst>
          </p:cNvPr>
          <p:cNvSpPr/>
          <p:nvPr/>
        </p:nvSpPr>
        <p:spPr>
          <a:xfrm>
            <a:off x="774427" y="12190039"/>
            <a:ext cx="978408" cy="484632"/>
          </a:xfrm>
          <a:prstGeom prst="stripedRightArrow">
            <a:avLst/>
          </a:prstGeom>
          <a:solidFill>
            <a:srgbClr val="FFFFFF"/>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sl-SI" sz="46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33473130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Kaj je digital in zakaj je pomemben?">
            <a:extLst>
              <a:ext uri="{FF2B5EF4-FFF2-40B4-BE49-F238E27FC236}">
                <a16:creationId xmlns:a16="http://schemas.microsoft.com/office/drawing/2014/main" id="{EC40A9EF-6A41-F341-909D-016D15C1C19C}"/>
              </a:ext>
            </a:extLst>
          </p:cNvPr>
          <p:cNvSpPr txBox="1"/>
          <p:nvPr/>
        </p:nvSpPr>
        <p:spPr>
          <a:xfrm>
            <a:off x="1890306" y="3082970"/>
            <a:ext cx="18819568" cy="12711184"/>
          </a:xfrm>
          <a:prstGeom prst="rect">
            <a:avLst/>
          </a:prstGeom>
          <a:ln w="12700">
            <a:miter lim="400000"/>
          </a:ln>
          <a:extLst>
            <a:ext uri="{C572A759-6A51-4108-AA02-DFA0A04FC94B}">
              <ma14:wrappingTextBoxFlag xmlns:ma14="http://schemas.microsoft.com/office/mac/drawingml/2011/main" xmlns="" val="1"/>
            </a:ext>
          </a:extLst>
        </p:spPr>
        <p:txBody>
          <a:bodyPr wrap="square" lIns="121926" tIns="121926" rIns="121926" bIns="121926">
            <a:spAutoFit/>
          </a:bodyPr>
          <a:lstStyle>
            <a:lvl1pPr algn="ctr">
              <a:defRPr sz="7000">
                <a:solidFill>
                  <a:schemeClr val="accent2"/>
                </a:solidFill>
                <a:latin typeface="+mn-lt"/>
                <a:ea typeface="+mn-ea"/>
                <a:cs typeface="+mn-cs"/>
                <a:sym typeface="Helvetica"/>
              </a:defRPr>
            </a:lvl1pPr>
          </a:lstStyle>
          <a:p>
            <a:pPr algn="l"/>
            <a:r>
              <a:rPr lang="sl-SI" sz="6000" dirty="0">
                <a:solidFill>
                  <a:srgbClr val="0047C3"/>
                </a:solidFill>
                <a:latin typeface="Arial" panose="020B0604020202020204" pitchFamily="34" charset="0"/>
                <a:cs typeface="Arial" panose="020B0604020202020204" pitchFamily="34" charset="0"/>
              </a:rPr>
              <a:t>KAJ OMOGOČA KONFIGURATOR?</a:t>
            </a:r>
          </a:p>
          <a:p>
            <a:pPr algn="l"/>
            <a:endParaRPr lang="sl-SI" sz="6000" dirty="0">
              <a:solidFill>
                <a:schemeClr val="tx1"/>
              </a:solidFill>
              <a:latin typeface="Arial Black" panose="020B0604020202020204" pitchFamily="34" charset="0"/>
              <a:cs typeface="Arial Black" panose="020B0604020202020204" pitchFamily="34" charset="0"/>
            </a:endParaRPr>
          </a:p>
          <a:p>
            <a:pPr algn="l"/>
            <a:r>
              <a:rPr lang="sl-SI" sz="6000" dirty="0">
                <a:solidFill>
                  <a:schemeClr val="tx1"/>
                </a:solidFill>
                <a:latin typeface="Arial" panose="020B0604020202020204" pitchFamily="34" charset="0"/>
                <a:cs typeface="Arial" panose="020B0604020202020204" pitchFamily="34" charset="0"/>
              </a:rPr>
              <a:t>Kreiranje izletov in destinacije.</a:t>
            </a:r>
          </a:p>
          <a:p>
            <a:pPr algn="l"/>
            <a:r>
              <a:rPr lang="sl-SI" sz="6000" dirty="0">
                <a:solidFill>
                  <a:schemeClr val="tx1"/>
                </a:solidFill>
                <a:latin typeface="Arial" panose="020B0604020202020204" pitchFamily="34" charset="0"/>
                <a:cs typeface="Arial" panose="020B0604020202020204" pitchFamily="34" charset="0"/>
              </a:rPr>
              <a:t>Iskanje po kategorijah</a:t>
            </a:r>
          </a:p>
          <a:p>
            <a:pPr algn="l"/>
            <a:r>
              <a:rPr lang="sl-SI" sz="6000" dirty="0">
                <a:solidFill>
                  <a:schemeClr val="tx1"/>
                </a:solidFill>
                <a:latin typeface="Arial" panose="020B0604020202020204" pitchFamily="34" charset="0"/>
                <a:cs typeface="Arial" panose="020B0604020202020204" pitchFamily="34" charset="0"/>
              </a:rPr>
              <a:t>Spreminjanje vašega načrta.</a:t>
            </a:r>
          </a:p>
          <a:p>
            <a:pPr algn="l"/>
            <a:r>
              <a:rPr lang="sl-SI" sz="6000" dirty="0">
                <a:solidFill>
                  <a:schemeClr val="tx1"/>
                </a:solidFill>
                <a:latin typeface="Arial" panose="020B0604020202020204" pitchFamily="34" charset="0"/>
                <a:cs typeface="Arial" panose="020B0604020202020204" pitchFamily="34" charset="0"/>
              </a:rPr>
              <a:t>Enostavne vnose ponudnikov.</a:t>
            </a:r>
          </a:p>
          <a:p>
            <a:pPr algn="l"/>
            <a:r>
              <a:rPr lang="sl-SI" sz="6000" dirty="0">
                <a:solidFill>
                  <a:schemeClr val="tx1"/>
                </a:solidFill>
                <a:latin typeface="Arial" panose="020B0604020202020204" pitchFamily="34" charset="0"/>
                <a:cs typeface="Arial" panose="020B0604020202020204" pitchFamily="34" charset="0"/>
              </a:rPr>
              <a:t>Načrtovanje do 100 izletov.</a:t>
            </a:r>
          </a:p>
          <a:p>
            <a:pPr algn="l"/>
            <a:r>
              <a:rPr lang="sl-SI" sz="6000" dirty="0">
                <a:solidFill>
                  <a:schemeClr val="tx1"/>
                </a:solidFill>
                <a:latin typeface="Arial" panose="020B0604020202020204" pitchFamily="34" charset="0"/>
                <a:cs typeface="Arial" panose="020B0604020202020204" pitchFamily="34" charset="0"/>
              </a:rPr>
              <a:t>Shranjevanje izletov.</a:t>
            </a:r>
          </a:p>
          <a:p>
            <a:pPr algn="l"/>
            <a:r>
              <a:rPr lang="sl-SI" sz="6000" dirty="0">
                <a:solidFill>
                  <a:schemeClr val="tx1"/>
                </a:solidFill>
                <a:latin typeface="Arial" panose="020B0604020202020204" pitchFamily="34" charset="0"/>
                <a:cs typeface="Arial" panose="020B0604020202020204" pitchFamily="34" charset="0"/>
              </a:rPr>
              <a:t>Prenos izletov na mobilno app.</a:t>
            </a:r>
          </a:p>
          <a:p>
            <a:pPr algn="l"/>
            <a:endParaRPr lang="sl-SI" sz="9000" b="1" dirty="0">
              <a:solidFill>
                <a:schemeClr val="tx1"/>
              </a:solidFill>
              <a:latin typeface="Arial Black" panose="020B0604020202020204" pitchFamily="34" charset="0"/>
              <a:cs typeface="Arial Black" panose="020B0604020202020204" pitchFamily="34" charset="0"/>
            </a:endParaRPr>
          </a:p>
          <a:p>
            <a:pPr algn="l"/>
            <a:endParaRPr lang="sl-SI" sz="9000" b="1" dirty="0">
              <a:solidFill>
                <a:schemeClr val="tx1"/>
              </a:solidFill>
              <a:latin typeface="Arial Black" panose="020B0604020202020204" pitchFamily="34" charset="0"/>
              <a:cs typeface="Arial Black" panose="020B0604020202020204" pitchFamily="34" charset="0"/>
            </a:endParaRPr>
          </a:p>
          <a:p>
            <a:pPr algn="l"/>
            <a:endParaRPr lang="sl-SI" sz="9000" b="1" dirty="0">
              <a:solidFill>
                <a:schemeClr val="tx1"/>
              </a:solidFill>
              <a:latin typeface="Arial Black" panose="020B0604020202020204" pitchFamily="34" charset="0"/>
              <a:cs typeface="Arial Black" panose="020B0604020202020204" pitchFamily="34" charset="0"/>
            </a:endParaRPr>
          </a:p>
        </p:txBody>
      </p:sp>
      <p:pic>
        <p:nvPicPr>
          <p:cNvPr id="7" name="Picture 6">
            <a:extLst>
              <a:ext uri="{FF2B5EF4-FFF2-40B4-BE49-F238E27FC236}">
                <a16:creationId xmlns:a16="http://schemas.microsoft.com/office/drawing/2014/main" id="{0916FCD4-DFCD-144A-B28E-F23DB67B7316}"/>
              </a:ext>
            </a:extLst>
          </p:cNvPr>
          <p:cNvPicPr>
            <a:picLocks noChangeAspect="1"/>
          </p:cNvPicPr>
          <p:nvPr/>
        </p:nvPicPr>
        <p:blipFill>
          <a:blip r:embed="rId3"/>
          <a:stretch>
            <a:fillRect/>
          </a:stretch>
        </p:blipFill>
        <p:spPr>
          <a:xfrm>
            <a:off x="21062196" y="14707019"/>
            <a:ext cx="1875295" cy="329444"/>
          </a:xfrm>
          <a:prstGeom prst="rect">
            <a:avLst/>
          </a:prstGeom>
        </p:spPr>
      </p:pic>
      <p:sp>
        <p:nvSpPr>
          <p:cNvPr id="2" name="Right Triangle 1">
            <a:extLst>
              <a:ext uri="{FF2B5EF4-FFF2-40B4-BE49-F238E27FC236}">
                <a16:creationId xmlns:a16="http://schemas.microsoft.com/office/drawing/2014/main" id="{61245DCA-D57D-7449-9046-A58CB25E5E0D}"/>
              </a:ext>
            </a:extLst>
          </p:cNvPr>
          <p:cNvSpPr/>
          <p:nvPr/>
        </p:nvSpPr>
        <p:spPr>
          <a:xfrm rot="10800000">
            <a:off x="21488400" y="-1"/>
            <a:ext cx="2895600" cy="2790497"/>
          </a:xfrm>
          <a:prstGeom prst="rtTriangle">
            <a:avLst/>
          </a:prstGeom>
          <a:solidFill>
            <a:srgbClr val="3C4D93"/>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en-SI" sz="4600" b="0" i="0" u="none" strike="noStrike" cap="none" spc="0" normalizeH="0" baseline="0">
              <a:ln>
                <a:noFill/>
              </a:ln>
              <a:solidFill>
                <a:srgbClr val="000000"/>
              </a:solidFill>
              <a:effectLst/>
              <a:uFillTx/>
              <a:latin typeface="Calibri"/>
              <a:ea typeface="Calibri"/>
              <a:cs typeface="Calibri"/>
              <a:sym typeface="Calibri"/>
            </a:endParaRPr>
          </a:p>
        </p:txBody>
      </p:sp>
      <p:pic>
        <p:nvPicPr>
          <p:cNvPr id="5" name="Grafika 4" descr="Laptop with phone and calculator">
            <a:extLst>
              <a:ext uri="{FF2B5EF4-FFF2-40B4-BE49-F238E27FC236}">
                <a16:creationId xmlns:a16="http://schemas.microsoft.com/office/drawing/2014/main" id="{8FF67A8D-792E-4D7F-A4BB-D764D2E451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80552" y="4176757"/>
            <a:ext cx="9144000" cy="9144000"/>
          </a:xfrm>
          <a:prstGeom prst="rect">
            <a:avLst/>
          </a:prstGeom>
        </p:spPr>
      </p:pic>
      <p:pic>
        <p:nvPicPr>
          <p:cNvPr id="6" name="Grafika 5" descr="Arrow: Slight curve outline">
            <a:extLst>
              <a:ext uri="{FF2B5EF4-FFF2-40B4-BE49-F238E27FC236}">
                <a16:creationId xmlns:a16="http://schemas.microsoft.com/office/drawing/2014/main" id="{41FD9786-D8B2-4759-B0C3-DB95A57E0B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584" y="5060523"/>
            <a:ext cx="914400" cy="914400"/>
          </a:xfrm>
          <a:prstGeom prst="rect">
            <a:avLst/>
          </a:prstGeom>
        </p:spPr>
      </p:pic>
      <p:pic>
        <p:nvPicPr>
          <p:cNvPr id="9" name="Grafika 8" descr="Arrow: Slight curve with solid fill">
            <a:extLst>
              <a:ext uri="{FF2B5EF4-FFF2-40B4-BE49-F238E27FC236}">
                <a16:creationId xmlns:a16="http://schemas.microsoft.com/office/drawing/2014/main" id="{803948AF-B69F-468C-9138-A28E4EA9C8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3584" y="5974923"/>
            <a:ext cx="914400" cy="914400"/>
          </a:xfrm>
          <a:prstGeom prst="rect">
            <a:avLst/>
          </a:prstGeom>
        </p:spPr>
      </p:pic>
      <p:pic>
        <p:nvPicPr>
          <p:cNvPr id="12" name="Grafika 11" descr="Arrow: Slight curve outline">
            <a:extLst>
              <a:ext uri="{FF2B5EF4-FFF2-40B4-BE49-F238E27FC236}">
                <a16:creationId xmlns:a16="http://schemas.microsoft.com/office/drawing/2014/main" id="{EF4FF090-3885-44B6-AD2D-FC340020E3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584" y="6889323"/>
            <a:ext cx="914400" cy="914400"/>
          </a:xfrm>
          <a:prstGeom prst="rect">
            <a:avLst/>
          </a:prstGeom>
        </p:spPr>
      </p:pic>
      <p:pic>
        <p:nvPicPr>
          <p:cNvPr id="14" name="Grafika 13" descr="Arrow: Slight curve with solid fill">
            <a:extLst>
              <a:ext uri="{FF2B5EF4-FFF2-40B4-BE49-F238E27FC236}">
                <a16:creationId xmlns:a16="http://schemas.microsoft.com/office/drawing/2014/main" id="{CC36D7A1-8A27-4630-9B18-A0F97DAB03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3584" y="7853958"/>
            <a:ext cx="914400" cy="914400"/>
          </a:xfrm>
          <a:prstGeom prst="rect">
            <a:avLst/>
          </a:prstGeom>
        </p:spPr>
      </p:pic>
      <p:pic>
        <p:nvPicPr>
          <p:cNvPr id="16" name="Grafika 15" descr="Arrow: Slight curve outline">
            <a:extLst>
              <a:ext uri="{FF2B5EF4-FFF2-40B4-BE49-F238E27FC236}">
                <a16:creationId xmlns:a16="http://schemas.microsoft.com/office/drawing/2014/main" id="{1E644DA2-5857-45B5-8E76-96BD26E9C5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584" y="8779577"/>
            <a:ext cx="914400" cy="914400"/>
          </a:xfrm>
          <a:prstGeom prst="rect">
            <a:avLst/>
          </a:prstGeom>
        </p:spPr>
      </p:pic>
      <p:pic>
        <p:nvPicPr>
          <p:cNvPr id="19" name="Grafika 18" descr="Arrow: Slight curve with solid fill">
            <a:extLst>
              <a:ext uri="{FF2B5EF4-FFF2-40B4-BE49-F238E27FC236}">
                <a16:creationId xmlns:a16="http://schemas.microsoft.com/office/drawing/2014/main" id="{E86B8E08-53C4-48E5-8B66-73C26CEC5B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3584" y="9705196"/>
            <a:ext cx="914400" cy="914400"/>
          </a:xfrm>
          <a:prstGeom prst="rect">
            <a:avLst/>
          </a:prstGeom>
        </p:spPr>
      </p:pic>
      <p:pic>
        <p:nvPicPr>
          <p:cNvPr id="21" name="Grafika 20" descr="Arrow: Slight curve outline">
            <a:extLst>
              <a:ext uri="{FF2B5EF4-FFF2-40B4-BE49-F238E27FC236}">
                <a16:creationId xmlns:a16="http://schemas.microsoft.com/office/drawing/2014/main" id="{9DD9CB11-7FD0-4548-86F7-0133C71D85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584" y="10630815"/>
            <a:ext cx="914400" cy="914400"/>
          </a:xfrm>
          <a:prstGeom prst="rect">
            <a:avLst/>
          </a:prstGeom>
        </p:spPr>
      </p:pic>
    </p:spTree>
    <p:extLst>
      <p:ext uri="{BB962C8B-B14F-4D97-AF65-F5344CB8AC3E}">
        <p14:creationId xmlns:p14="http://schemas.microsoft.com/office/powerpoint/2010/main" val="363577267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Kaj je digital in zakaj je pomemben?">
            <a:extLst>
              <a:ext uri="{FF2B5EF4-FFF2-40B4-BE49-F238E27FC236}">
                <a16:creationId xmlns:a16="http://schemas.microsoft.com/office/drawing/2014/main" id="{EC40A9EF-6A41-F341-909D-016D15C1C19C}"/>
              </a:ext>
            </a:extLst>
          </p:cNvPr>
          <p:cNvSpPr txBox="1"/>
          <p:nvPr/>
        </p:nvSpPr>
        <p:spPr>
          <a:xfrm>
            <a:off x="2101320" y="1252119"/>
            <a:ext cx="18960876" cy="13726847"/>
          </a:xfrm>
          <a:prstGeom prst="rect">
            <a:avLst/>
          </a:prstGeom>
          <a:ln w="12700">
            <a:miter lim="400000"/>
          </a:ln>
          <a:extLst>
            <a:ext uri="{C572A759-6A51-4108-AA02-DFA0A04FC94B}">
              <ma14:wrappingTextBoxFlag xmlns="" xmlns:ma14="http://schemas.microsoft.com/office/mac/drawingml/2011/main" val="1"/>
            </a:ext>
          </a:extLst>
        </p:spPr>
        <p:txBody>
          <a:bodyPr wrap="square" lIns="121926" tIns="121926" rIns="121926" bIns="121926">
            <a:spAutoFit/>
          </a:bodyPr>
          <a:lstStyle>
            <a:lvl1pPr algn="ctr">
              <a:defRPr sz="7000">
                <a:solidFill>
                  <a:schemeClr val="accent2"/>
                </a:solidFill>
                <a:latin typeface="+mn-lt"/>
                <a:ea typeface="+mn-ea"/>
                <a:cs typeface="+mn-cs"/>
                <a:sym typeface="Helvetica"/>
              </a:defRPr>
            </a:lvl1pPr>
          </a:lstStyle>
          <a:p>
            <a:pPr algn="l"/>
            <a:r>
              <a:rPr lang="sl-SI" sz="6000" dirty="0">
                <a:solidFill>
                  <a:srgbClr val="0047C3"/>
                </a:solidFill>
                <a:latin typeface="Arial" panose="020B0604020202020204" pitchFamily="34" charset="0"/>
                <a:cs typeface="Arial" panose="020B0604020202020204" pitchFamily="34" charset="0"/>
              </a:rPr>
              <a:t>PREDNOSTI KONFIGURATORJA </a:t>
            </a:r>
          </a:p>
          <a:p>
            <a:pPr algn="l"/>
            <a:endParaRPr lang="sl-SI" sz="6000" dirty="0">
              <a:solidFill>
                <a:schemeClr val="tx1"/>
              </a:solidFill>
              <a:latin typeface="Arial Black" panose="020B0604020202020204" pitchFamily="34" charset="0"/>
              <a:cs typeface="Arial Black" panose="020B0604020202020204" pitchFamily="34" charset="0"/>
            </a:endParaRPr>
          </a:p>
          <a:p>
            <a:pPr algn="l"/>
            <a:r>
              <a:rPr lang="sl-SI" sz="5400" dirty="0">
                <a:solidFill>
                  <a:schemeClr val="tx1"/>
                </a:solidFill>
                <a:latin typeface="Arial" panose="020B0604020202020204" pitchFamily="34" charset="0"/>
                <a:cs typeface="Arial" panose="020B0604020202020204" pitchFamily="34" charset="0"/>
              </a:rPr>
              <a:t>  Preprosti koraki načrtovanja izleta</a:t>
            </a:r>
          </a:p>
          <a:p>
            <a:pPr algn="l"/>
            <a:r>
              <a:rPr lang="sl-SI" sz="5400" dirty="0">
                <a:solidFill>
                  <a:schemeClr val="tx1"/>
                </a:solidFill>
                <a:latin typeface="Arial" panose="020B0604020202020204" pitchFamily="34" charset="0"/>
                <a:cs typeface="Arial" panose="020B0604020202020204" pitchFamily="34" charset="0"/>
              </a:rPr>
              <a:t>  Vsa turistična ponudba na enem mestu</a:t>
            </a:r>
          </a:p>
          <a:p>
            <a:pPr algn="l"/>
            <a:r>
              <a:rPr lang="sl-SI" sz="5400" dirty="0">
                <a:solidFill>
                  <a:schemeClr val="tx1"/>
                </a:solidFill>
                <a:latin typeface="Arial" panose="020B0604020202020204" pitchFamily="34" charset="0"/>
                <a:cs typeface="Arial" panose="020B0604020202020204" pitchFamily="34" charset="0"/>
              </a:rPr>
              <a:t>  Prihranek časa</a:t>
            </a:r>
          </a:p>
          <a:p>
            <a:pPr algn="l"/>
            <a:r>
              <a:rPr lang="sl-SI" sz="5400" dirty="0">
                <a:solidFill>
                  <a:schemeClr val="tx1"/>
                </a:solidFill>
                <a:latin typeface="Arial" panose="020B0604020202020204" pitchFamily="34" charset="0"/>
                <a:cs typeface="Arial" panose="020B0604020202020204" pitchFamily="34" charset="0"/>
              </a:rPr>
              <a:t>  Vse potrebno za doživetje</a:t>
            </a:r>
          </a:p>
          <a:p>
            <a:pPr algn="l"/>
            <a:r>
              <a:rPr lang="sl-SI" sz="5400" dirty="0">
                <a:solidFill>
                  <a:schemeClr val="tx1"/>
                </a:solidFill>
                <a:latin typeface="Arial" panose="020B0604020202020204" pitchFamily="34" charset="0"/>
                <a:cs typeface="Arial" panose="020B0604020202020204" pitchFamily="34" charset="0"/>
              </a:rPr>
              <a:t>  Brezplačna uporaba </a:t>
            </a:r>
          </a:p>
          <a:p>
            <a:pPr algn="l"/>
            <a:r>
              <a:rPr lang="sl-SI" sz="5400" dirty="0">
                <a:solidFill>
                  <a:schemeClr val="tx1"/>
                </a:solidFill>
                <a:latin typeface="Arial" panose="020B0604020202020204" pitchFamily="34" charset="0"/>
                <a:cs typeface="Arial" panose="020B0604020202020204" pitchFamily="34" charset="0"/>
              </a:rPr>
              <a:t>  Dostopen kjerkoli</a:t>
            </a:r>
          </a:p>
          <a:p>
            <a:pPr algn="l"/>
            <a:r>
              <a:rPr lang="sl-SI" sz="5400" dirty="0">
                <a:solidFill>
                  <a:schemeClr val="tx1"/>
                </a:solidFill>
                <a:latin typeface="Arial" panose="020B0604020202020204" pitchFamily="34" charset="0"/>
                <a:cs typeface="Arial" panose="020B0604020202020204" pitchFamily="34" charset="0"/>
              </a:rPr>
              <a:t>  Rezervacijski sistem in mobilnost</a:t>
            </a:r>
          </a:p>
          <a:p>
            <a:pPr algn="l"/>
            <a:r>
              <a:rPr lang="sl-SI" sz="5400" dirty="0">
                <a:solidFill>
                  <a:schemeClr val="tx1"/>
                </a:solidFill>
                <a:latin typeface="Arial" panose="020B0604020202020204" pitchFamily="34" charset="0"/>
                <a:cs typeface="Arial" panose="020B0604020202020204" pitchFamily="34" charset="0"/>
              </a:rPr>
              <a:t>  Za vse letne čase</a:t>
            </a:r>
          </a:p>
          <a:p>
            <a:pPr algn="l"/>
            <a:r>
              <a:rPr lang="sl-SI" sz="5400" dirty="0">
                <a:solidFill>
                  <a:schemeClr val="tx1"/>
                </a:solidFill>
                <a:latin typeface="Arial" panose="020B0604020202020204" pitchFamily="34" charset="0"/>
                <a:cs typeface="Arial" panose="020B0604020202020204" pitchFamily="34" charset="0"/>
              </a:rPr>
              <a:t>  Vodič tudi na manj znane kraje</a:t>
            </a:r>
          </a:p>
          <a:p>
            <a:pPr algn="l"/>
            <a:r>
              <a:rPr lang="sl-SI" sz="5400" dirty="0">
                <a:solidFill>
                  <a:schemeClr val="tx1"/>
                </a:solidFill>
                <a:latin typeface="Arial" panose="020B0604020202020204" pitchFamily="34" charset="0"/>
                <a:cs typeface="Arial" panose="020B0604020202020204" pitchFamily="34" charset="0"/>
              </a:rPr>
              <a:t>  Vsebine se dopolnjujejo</a:t>
            </a:r>
          </a:p>
          <a:p>
            <a:pPr algn="l"/>
            <a:endParaRPr lang="sl-SI" sz="5400" dirty="0">
              <a:solidFill>
                <a:schemeClr val="tx1"/>
              </a:solidFill>
              <a:latin typeface="Arial" panose="020B0604020202020204" pitchFamily="34" charset="0"/>
              <a:cs typeface="Arial" panose="020B0604020202020204" pitchFamily="34" charset="0"/>
            </a:endParaRPr>
          </a:p>
          <a:p>
            <a:pPr algn="l"/>
            <a:r>
              <a:rPr lang="sl-SI" sz="5400" dirty="0">
                <a:solidFill>
                  <a:schemeClr val="tx1"/>
                </a:solidFill>
                <a:latin typeface="Arial" panose="020B0604020202020204" pitchFamily="34" charset="0"/>
                <a:cs typeface="Arial" panose="020B0604020202020204" pitchFamily="34" charset="0"/>
              </a:rPr>
              <a:t>  Potovanje kadarkoli</a:t>
            </a:r>
          </a:p>
          <a:p>
            <a:pPr algn="l"/>
            <a:endParaRPr lang="sl-SI" sz="5400" dirty="0">
              <a:solidFill>
                <a:schemeClr val="tx1"/>
              </a:solidFill>
              <a:latin typeface="Arial" panose="020B0604020202020204" pitchFamily="34" charset="0"/>
              <a:cs typeface="Arial" panose="020B0604020202020204" pitchFamily="34" charset="0"/>
            </a:endParaRPr>
          </a:p>
          <a:p>
            <a:pPr algn="l"/>
            <a:r>
              <a:rPr lang="sl-SI" sz="5400" dirty="0">
                <a:solidFill>
                  <a:schemeClr val="tx1"/>
                </a:solidFill>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0916FCD4-DFCD-144A-B28E-F23DB67B7316}"/>
              </a:ext>
            </a:extLst>
          </p:cNvPr>
          <p:cNvPicPr>
            <a:picLocks noChangeAspect="1"/>
          </p:cNvPicPr>
          <p:nvPr/>
        </p:nvPicPr>
        <p:blipFill>
          <a:blip r:embed="rId3"/>
          <a:stretch>
            <a:fillRect/>
          </a:stretch>
        </p:blipFill>
        <p:spPr>
          <a:xfrm>
            <a:off x="21062196" y="14707019"/>
            <a:ext cx="1875295" cy="329444"/>
          </a:xfrm>
          <a:prstGeom prst="rect">
            <a:avLst/>
          </a:prstGeom>
        </p:spPr>
      </p:pic>
      <p:sp>
        <p:nvSpPr>
          <p:cNvPr id="2" name="Right Triangle 1">
            <a:extLst>
              <a:ext uri="{FF2B5EF4-FFF2-40B4-BE49-F238E27FC236}">
                <a16:creationId xmlns:a16="http://schemas.microsoft.com/office/drawing/2014/main" id="{61245DCA-D57D-7449-9046-A58CB25E5E0D}"/>
              </a:ext>
            </a:extLst>
          </p:cNvPr>
          <p:cNvSpPr/>
          <p:nvPr/>
        </p:nvSpPr>
        <p:spPr>
          <a:xfrm rot="10800000">
            <a:off x="21488400" y="-1"/>
            <a:ext cx="2895600" cy="2790497"/>
          </a:xfrm>
          <a:prstGeom prst="rtTriangle">
            <a:avLst/>
          </a:prstGeom>
          <a:solidFill>
            <a:srgbClr val="3C4D93"/>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208271" rtl="0" fontAlgn="auto" latinLnBrk="0" hangingPunct="0">
              <a:lnSpc>
                <a:spcPct val="100000"/>
              </a:lnSpc>
              <a:spcBef>
                <a:spcPts val="0"/>
              </a:spcBef>
              <a:spcAft>
                <a:spcPts val="0"/>
              </a:spcAft>
              <a:buClrTx/>
              <a:buSzTx/>
              <a:buFontTx/>
              <a:buNone/>
              <a:tabLst/>
            </a:pPr>
            <a:endParaRPr kumimoji="0" lang="en-SI" sz="4600" b="0" i="0" u="none" strike="noStrike" cap="none" spc="0" normalizeH="0" baseline="0">
              <a:ln>
                <a:noFill/>
              </a:ln>
              <a:solidFill>
                <a:srgbClr val="000000"/>
              </a:solidFill>
              <a:effectLst/>
              <a:uFillTx/>
              <a:latin typeface="Calibri"/>
              <a:ea typeface="Calibri"/>
              <a:cs typeface="Calibri"/>
              <a:sym typeface="Calibri"/>
            </a:endParaRPr>
          </a:p>
        </p:txBody>
      </p:sp>
      <p:pic>
        <p:nvPicPr>
          <p:cNvPr id="4" name="Grafika 3" descr="Badge 1 outline">
            <a:extLst>
              <a:ext uri="{FF2B5EF4-FFF2-40B4-BE49-F238E27FC236}">
                <a16:creationId xmlns:a16="http://schemas.microsoft.com/office/drawing/2014/main" id="{B56AB042-3439-42AE-9EA3-409A51B2C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690" y="3184830"/>
            <a:ext cx="914400" cy="914400"/>
          </a:xfrm>
          <a:prstGeom prst="rect">
            <a:avLst/>
          </a:prstGeom>
        </p:spPr>
      </p:pic>
      <p:pic>
        <p:nvPicPr>
          <p:cNvPr id="6" name="Grafika 5" descr="Badge outline">
            <a:extLst>
              <a:ext uri="{FF2B5EF4-FFF2-40B4-BE49-F238E27FC236}">
                <a16:creationId xmlns:a16="http://schemas.microsoft.com/office/drawing/2014/main" id="{BA6CE45D-072F-41CD-8EFC-455D0CC26F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3136" y="4056458"/>
            <a:ext cx="914400" cy="914400"/>
          </a:xfrm>
          <a:prstGeom prst="rect">
            <a:avLst/>
          </a:prstGeom>
        </p:spPr>
      </p:pic>
      <p:pic>
        <p:nvPicPr>
          <p:cNvPr id="9" name="Grafika 8" descr="Badge 3 outline">
            <a:extLst>
              <a:ext uri="{FF2B5EF4-FFF2-40B4-BE49-F238E27FC236}">
                <a16:creationId xmlns:a16="http://schemas.microsoft.com/office/drawing/2014/main" id="{E69F677E-FBE8-46FA-BCE3-0F5E8E3409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6582" y="4974614"/>
            <a:ext cx="914400" cy="914400"/>
          </a:xfrm>
          <a:prstGeom prst="rect">
            <a:avLst/>
          </a:prstGeom>
        </p:spPr>
      </p:pic>
      <p:pic>
        <p:nvPicPr>
          <p:cNvPr id="11" name="Grafika 10" descr="Badge 4 outline">
            <a:extLst>
              <a:ext uri="{FF2B5EF4-FFF2-40B4-BE49-F238E27FC236}">
                <a16:creationId xmlns:a16="http://schemas.microsoft.com/office/drawing/2014/main" id="{D47840E1-72F2-42C5-92C1-4B9EAA386A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0028" y="5803653"/>
            <a:ext cx="914400" cy="914400"/>
          </a:xfrm>
          <a:prstGeom prst="rect">
            <a:avLst/>
          </a:prstGeom>
        </p:spPr>
      </p:pic>
      <p:pic>
        <p:nvPicPr>
          <p:cNvPr id="13" name="Grafika 12" descr="Badge 5 outline">
            <a:extLst>
              <a:ext uri="{FF2B5EF4-FFF2-40B4-BE49-F238E27FC236}">
                <a16:creationId xmlns:a16="http://schemas.microsoft.com/office/drawing/2014/main" id="{C2062714-A75F-4BEC-B82F-0B9B15ECEC0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0028" y="6632692"/>
            <a:ext cx="914400" cy="914400"/>
          </a:xfrm>
          <a:prstGeom prst="rect">
            <a:avLst/>
          </a:prstGeom>
        </p:spPr>
      </p:pic>
      <p:pic>
        <p:nvPicPr>
          <p:cNvPr id="15" name="Grafika 14" descr="Badge 6 outline">
            <a:extLst>
              <a:ext uri="{FF2B5EF4-FFF2-40B4-BE49-F238E27FC236}">
                <a16:creationId xmlns:a16="http://schemas.microsoft.com/office/drawing/2014/main" id="{B70B7C05-1273-43E3-A4C3-4FB6E33E5A6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0028" y="7461731"/>
            <a:ext cx="914400" cy="914400"/>
          </a:xfrm>
          <a:prstGeom prst="rect">
            <a:avLst/>
          </a:prstGeom>
        </p:spPr>
      </p:pic>
      <p:pic>
        <p:nvPicPr>
          <p:cNvPr id="17" name="Grafika 16" descr="Badge 7 outline">
            <a:extLst>
              <a:ext uri="{FF2B5EF4-FFF2-40B4-BE49-F238E27FC236}">
                <a16:creationId xmlns:a16="http://schemas.microsoft.com/office/drawing/2014/main" id="{582B271D-9405-441F-A1F9-EBED694E3A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63474" y="8276031"/>
            <a:ext cx="914400" cy="914400"/>
          </a:xfrm>
          <a:prstGeom prst="rect">
            <a:avLst/>
          </a:prstGeom>
        </p:spPr>
      </p:pic>
      <p:pic>
        <p:nvPicPr>
          <p:cNvPr id="20" name="Grafika 19" descr="Badge 8 outline">
            <a:extLst>
              <a:ext uri="{FF2B5EF4-FFF2-40B4-BE49-F238E27FC236}">
                <a16:creationId xmlns:a16="http://schemas.microsoft.com/office/drawing/2014/main" id="{83204DD7-B462-4887-B452-DB7A5787C99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63474" y="9090331"/>
            <a:ext cx="914400" cy="914400"/>
          </a:xfrm>
          <a:prstGeom prst="rect">
            <a:avLst/>
          </a:prstGeom>
        </p:spPr>
      </p:pic>
      <p:pic>
        <p:nvPicPr>
          <p:cNvPr id="22" name="Grafika 21" descr="Badge 9 outline">
            <a:extLst>
              <a:ext uri="{FF2B5EF4-FFF2-40B4-BE49-F238E27FC236}">
                <a16:creationId xmlns:a16="http://schemas.microsoft.com/office/drawing/2014/main" id="{9E0C74AF-6F22-43DF-A211-0B88A27B9FB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63474" y="9898762"/>
            <a:ext cx="914400" cy="914400"/>
          </a:xfrm>
          <a:prstGeom prst="rect">
            <a:avLst/>
          </a:prstGeom>
        </p:spPr>
      </p:pic>
      <p:pic>
        <p:nvPicPr>
          <p:cNvPr id="24" name="Grafika 23" descr="Badge 10 outline">
            <a:extLst>
              <a:ext uri="{FF2B5EF4-FFF2-40B4-BE49-F238E27FC236}">
                <a16:creationId xmlns:a16="http://schemas.microsoft.com/office/drawing/2014/main" id="{613AB680-18B5-4993-8B25-A31983FD265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63474" y="10676136"/>
            <a:ext cx="914400" cy="914400"/>
          </a:xfrm>
          <a:prstGeom prst="rect">
            <a:avLst/>
          </a:prstGeom>
        </p:spPr>
      </p:pic>
      <p:pic>
        <p:nvPicPr>
          <p:cNvPr id="28" name="Grafika 27" descr="Badge Follow outline">
            <a:extLst>
              <a:ext uri="{FF2B5EF4-FFF2-40B4-BE49-F238E27FC236}">
                <a16:creationId xmlns:a16="http://schemas.microsoft.com/office/drawing/2014/main" id="{5B23F1A4-1CE6-49AC-8A27-16C23BD2626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86920" y="12261941"/>
            <a:ext cx="914400" cy="914400"/>
          </a:xfrm>
          <a:prstGeom prst="rect">
            <a:avLst/>
          </a:prstGeom>
        </p:spPr>
      </p:pic>
      <p:pic>
        <p:nvPicPr>
          <p:cNvPr id="1026" name="Picture 2">
            <a:extLst>
              <a:ext uri="{FF2B5EF4-FFF2-40B4-BE49-F238E27FC236}">
                <a16:creationId xmlns:a16="http://schemas.microsoft.com/office/drawing/2014/main" id="{21482D96-ABA9-4311-B4FA-B92F2A1332F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5313945" y="9760129"/>
            <a:ext cx="8793434" cy="58404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E424E9B-E0E7-4C88-8E08-2E9E572AB18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313945" y="3415597"/>
            <a:ext cx="8793434" cy="597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234099"/>
      </p:ext>
    </p:extLst>
  </p:cSld>
  <p:clrMapOvr>
    <a:masterClrMapping/>
  </p:clrMapOvr>
  <p:transition spd="slow">
    <p:push dir="u"/>
  </p:transition>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1BAAAA"/>
      </a:accent2>
      <a:accent3>
        <a:srgbClr val="3A5270"/>
      </a:accent3>
      <a:accent4>
        <a:srgbClr val="1D8EEA"/>
      </a:accent4>
      <a:accent5>
        <a:srgbClr val="5F5F80"/>
      </a:accent5>
      <a:accent6>
        <a:srgbClr val="CCCDC8"/>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ctr">
        <a:spAutoFit/>
      </a:bodyPr>
      <a:lstStyle>
        <a:defPPr marL="0" marR="0" indent="0"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1BAAAA"/>
      </a:accent2>
      <a:accent3>
        <a:srgbClr val="3A5270"/>
      </a:accent3>
      <a:accent4>
        <a:srgbClr val="1D8EEA"/>
      </a:accent4>
      <a:accent5>
        <a:srgbClr val="5F5F80"/>
      </a:accent5>
      <a:accent6>
        <a:srgbClr val="CCCDC8"/>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ctr">
        <a:spAutoFit/>
      </a:bodyPr>
      <a:lstStyle>
        <a:defPPr marL="0" marR="0" indent="0"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20827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13057</TotalTime>
  <Words>1009</Words>
  <Application>Microsoft Office PowerPoint</Application>
  <PresentationFormat>Po meri</PresentationFormat>
  <Paragraphs>113</Paragraphs>
  <Slides>17</Slides>
  <Notes>10</Notes>
  <HiddenSlides>0</HiddenSlides>
  <MMClips>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17</vt:i4>
      </vt:variant>
    </vt:vector>
  </HeadingPairs>
  <TitlesOfParts>
    <vt:vector size="26" baseType="lpstr">
      <vt:lpstr>Arial</vt:lpstr>
      <vt:lpstr>Arial Black</vt:lpstr>
      <vt:lpstr>Calibri</vt:lpstr>
      <vt:lpstr>Helvetica</vt:lpstr>
      <vt:lpstr>Helvetica Neue</vt:lpstr>
      <vt:lpstr>Mukta</vt:lpstr>
      <vt:lpstr>Segoe UI</vt:lpstr>
      <vt:lpstr>Symbol</vt:lpstr>
      <vt:lpstr>Default</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VSEBINA KATEGORIJ</vt:lpstr>
      <vt:lpstr>PowerPointova predstavitev</vt:lpstr>
      <vt:lpstr>PowerPointova predstavitev</vt:lpstr>
      <vt:lpstr>PowerPointova predstavitev</vt:lpstr>
      <vt:lpstr>  PROMO VIDEO SLOVENSKI TURISTIČNI VODNIK</vt:lpstr>
      <vt:lpstr>KOMAJ ČAKAM, DA SI NAREDIM SVOJ NASLEDNJI IZLET, KAJ PA VI? </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BojanS</dc:creator>
  <cp:lastModifiedBy>Uporabnik</cp:lastModifiedBy>
  <cp:revision>703</cp:revision>
  <dcterms:modified xsi:type="dcterms:W3CDTF">2022-11-14T12:23:56Z</dcterms:modified>
</cp:coreProperties>
</file>